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297" r:id="rId5"/>
    <p:sldId id="296" r:id="rId6"/>
    <p:sldId id="265" r:id="rId7"/>
    <p:sldId id="286" r:id="rId8"/>
    <p:sldId id="295" r:id="rId9"/>
    <p:sldId id="278" r:id="rId10"/>
    <p:sldId id="287" r:id="rId11"/>
    <p:sldId id="291" r:id="rId12"/>
    <p:sldId id="298" r:id="rId13"/>
    <p:sldId id="293" r:id="rId14"/>
    <p:sldId id="290" r:id="rId15"/>
    <p:sldId id="281" r:id="rId16"/>
  </p:sldIdLst>
  <p:sldSz cx="12192000" cy="6858000"/>
  <p:notesSz cx="6858000" cy="9144000"/>
  <p:defaultTextStyle>
    <a:defPPr rtl="0"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128" userDrawn="1">
          <p15:clr>
            <a:srgbClr val="A4A3A4"/>
          </p15:clr>
        </p15:guide>
        <p15:guide id="2" orient="horz" pos="9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1EE"/>
    <a:srgbClr val="A5A5A5"/>
    <a:srgbClr val="BEB9AA"/>
    <a:srgbClr val="C0C9C2"/>
    <a:srgbClr val="AA9D92"/>
    <a:srgbClr val="D8D2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719" autoAdjust="0"/>
    <p:restoredTop sz="93595" autoAdjust="0"/>
  </p:normalViewPr>
  <p:slideViewPr>
    <p:cSldViewPr snapToGrid="0">
      <p:cViewPr>
        <p:scale>
          <a:sx n="33" d="100"/>
          <a:sy n="33" d="100"/>
        </p:scale>
        <p:origin x="2530" y="1157"/>
      </p:cViewPr>
      <p:guideLst>
        <p:guide pos="4128"/>
        <p:guide orient="horz" pos="960"/>
      </p:guideLst>
    </p:cSldViewPr>
  </p:slideViewPr>
  <p:outlineViewPr>
    <p:cViewPr>
      <p:scale>
        <a:sx n="33" d="100"/>
        <a:sy n="33" d="100"/>
      </p:scale>
      <p:origin x="0" y="-4027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96" d="100"/>
          <a:sy n="96" d="100"/>
        </p:scale>
        <p:origin x="289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>
            <a:extLst>
              <a:ext uri="{FF2B5EF4-FFF2-40B4-BE49-F238E27FC236}">
                <a16:creationId xmlns:a16="http://schemas.microsoft.com/office/drawing/2014/main" id="{356E6020-4209-49A3-9DC4-18264096E79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E7797462-F1DD-4E64-BC14-F17A0F34B5A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E4810D0-71BF-49CD-ABAE-601FBA1641E2}" type="datetime1">
              <a:rPr lang="fi-FI" smtClean="0"/>
              <a:t>10.3.2025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8075F0E3-AC70-4B5A-BCEB-9E3C021C86A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48F68B5-925F-4468-95B3-EA77C29C342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88A06BE-7519-4B21-9E1D-AE6D6E69C3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5738306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i-FI" noProof="0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3FAC76-40E6-491C-8A51-21F632BDFD8C}" type="datetime1">
              <a:rPr lang="fi-FI" smtClean="0"/>
              <a:pPr/>
              <a:t>10.3.2025</a:t>
            </a:fld>
            <a:endParaRPr lang="fi-FI" dirty="0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i-FI" noProof="0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i-FI" noProof="0"/>
              <a:t>Muokkaa tekstin perustyylejä napsauttamalla</a:t>
            </a:r>
          </a:p>
          <a:p>
            <a:pPr lvl="1" rtl="0"/>
            <a:r>
              <a:rPr lang="fi-FI" noProof="0"/>
              <a:t>Toinen taso</a:t>
            </a:r>
          </a:p>
          <a:p>
            <a:pPr lvl="2" rtl="0"/>
            <a:r>
              <a:rPr lang="fi-FI" noProof="0"/>
              <a:t>Kolmas taso</a:t>
            </a:r>
          </a:p>
          <a:p>
            <a:pPr lvl="3" rtl="0"/>
            <a:r>
              <a:rPr lang="fi-FI" noProof="0"/>
              <a:t>Neljäs taso</a:t>
            </a:r>
          </a:p>
          <a:p>
            <a:pPr lvl="4" rtl="0"/>
            <a:r>
              <a:rPr lang="fi-FI" noProof="0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i-FI" noProof="0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A9B2C62-FE30-453D-946B-754E9E42C845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292232635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A9B2C62-FE30-453D-946B-754E9E42C845}" type="slidenum">
              <a:rPr lang="fi-FI" smtClean="0"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110797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5A9B2C62-FE30-453D-946B-754E9E42C845}" type="slidenum">
              <a:rPr lang="fi-FI" smtClean="0"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013317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A9B2C62-FE30-453D-946B-754E9E42C845}" type="slidenum">
              <a:rPr lang="fi-FI" smtClean="0"/>
              <a:t>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628896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A9B2C62-FE30-453D-946B-754E9E42C845}" type="slidenum">
              <a:rPr lang="fi-FI" smtClean="0"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470181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9B2C62-FE30-453D-946B-754E9E42C845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74558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A9B2C62-FE30-453D-946B-754E9E42C845}" type="slidenum">
              <a:rPr lang="fi-FI" smtClean="0"/>
              <a:t>12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6752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kstin paikkamerkki 21">
            <a:extLst>
              <a:ext uri="{FF2B5EF4-FFF2-40B4-BE49-F238E27FC236}">
                <a16:creationId xmlns:a16="http://schemas.microsoft.com/office/drawing/2014/main" id="{F2964EA8-200F-47C5-90C2-1DBA3D6D7C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28700" y="5078187"/>
            <a:ext cx="3222058" cy="964620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 rtl="0"/>
            <a:r>
              <a:rPr lang="fi-FI" noProof="0"/>
              <a:t>Muokkaa tekstin perustyylejä napsauttamalla</a:t>
            </a:r>
          </a:p>
        </p:txBody>
      </p:sp>
      <p:sp>
        <p:nvSpPr>
          <p:cNvPr id="13" name="Kuvan paikkamerkki 19">
            <a:extLst>
              <a:ext uri="{FF2B5EF4-FFF2-40B4-BE49-F238E27FC236}">
                <a16:creationId xmlns:a16="http://schemas.microsoft.com/office/drawing/2014/main" id="{7878E298-5074-4E51-993E-34931A897F1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21413" y="0"/>
            <a:ext cx="4941887" cy="5726113"/>
          </a:xfrm>
        </p:spPr>
        <p:txBody>
          <a:bodyPr rtlCol="0"/>
          <a:lstStyle/>
          <a:p>
            <a:pPr rtl="0"/>
            <a:r>
              <a:rPr lang="fi-FI" noProof="0"/>
              <a:t>Lisää kuva napsauttamalla kuvaketta</a:t>
            </a:r>
          </a:p>
        </p:txBody>
      </p:sp>
      <p:cxnSp>
        <p:nvCxnSpPr>
          <p:cNvPr id="15" name="Suora yhdysviiva 14">
            <a:extLst>
              <a:ext uri="{FF2B5EF4-FFF2-40B4-BE49-F238E27FC236}">
                <a16:creationId xmlns:a16="http://schemas.microsoft.com/office/drawing/2014/main" id="{42D26D0E-18C6-4DB1-B3A5-75E29BD65B17}"/>
              </a:ext>
            </a:extLst>
          </p:cNvPr>
          <p:cNvCxnSpPr>
            <a:cxnSpLocks/>
          </p:cNvCxnSpPr>
          <p:nvPr userDrawn="1"/>
        </p:nvCxnSpPr>
        <p:spPr>
          <a:xfrm>
            <a:off x="1028700" y="457211"/>
            <a:ext cx="1142999" cy="0"/>
          </a:xfrm>
          <a:prstGeom prst="line">
            <a:avLst/>
          </a:prstGeom>
          <a:noFill/>
          <a:ln w="15875" cap="flat" cmpd="sng" algn="ctr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/>
        </p:spPr>
      </p:cxnSp>
      <p:sp>
        <p:nvSpPr>
          <p:cNvPr id="2" name="Otsikko 1">
            <a:extLst>
              <a:ext uri="{FF2B5EF4-FFF2-40B4-BE49-F238E27FC236}">
                <a16:creationId xmlns:a16="http://schemas.microsoft.com/office/drawing/2014/main" id="{3989B90B-5C3C-4760-9360-5AE10BF87B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513" y="876299"/>
            <a:ext cx="5181486" cy="2242441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lnSpc>
                <a:spcPct val="90000"/>
              </a:lnSpc>
              <a:defRPr lang="en-US" sz="7200">
                <a:solidFill>
                  <a:schemeClr val="accent2">
                    <a:lumMod val="50000"/>
                  </a:schemeClr>
                </a:solidFill>
                <a:ea typeface="+mn-ea"/>
                <a:cs typeface="+mn-cs"/>
              </a:defRPr>
            </a:lvl1pPr>
          </a:lstStyle>
          <a:p>
            <a:pPr marL="0" lvl="0" indent="0" rtl="0">
              <a:lnSpc>
                <a:spcPts val="6500"/>
              </a:lnSpc>
              <a:spcBef>
                <a:spcPts val="1000"/>
              </a:spcBef>
              <a:buFont typeface="Arial" panose="020B0604020202020204" pitchFamily="34" charset="0"/>
            </a:pPr>
            <a:r>
              <a:rPr lang="fi-FI" noProof="0"/>
              <a:t>Muokkaa otsikon perustyyliä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9164985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ityslist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kstin paikkamerkki 27">
            <a:extLst>
              <a:ext uri="{FF2B5EF4-FFF2-40B4-BE49-F238E27FC236}">
                <a16:creationId xmlns:a16="http://schemas.microsoft.com/office/drawing/2014/main" id="{661D25CF-5413-4949-A54A-8716608406B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58050" y="2000250"/>
            <a:ext cx="4667250" cy="3398837"/>
          </a:xfrm>
        </p:spPr>
        <p:txBody>
          <a:bodyPr rtlCol="0">
            <a:normAutofit/>
          </a:bodyPr>
          <a:lstStyle>
            <a:lvl1pPr marL="0" indent="0">
              <a:lnSpc>
                <a:spcPct val="150000"/>
              </a:lnSpc>
              <a:buNone/>
              <a:defRPr sz="20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pPr lvl="0" rtl="0"/>
            <a:r>
              <a:rPr lang="fi-FI" noProof="0"/>
              <a:t>Muokkaa tekstin perustyylejä napsauttamalla</a:t>
            </a:r>
          </a:p>
        </p:txBody>
      </p:sp>
      <p:sp>
        <p:nvSpPr>
          <p:cNvPr id="35" name="Päivämäärän paikkamerkki 3">
            <a:extLst>
              <a:ext uri="{FF2B5EF4-FFF2-40B4-BE49-F238E27FC236}">
                <a16:creationId xmlns:a16="http://schemas.microsoft.com/office/drawing/2014/main" id="{224E3A4F-8479-4D38-A6D4-85F0883F37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58710DDF-757A-4775-90B4-16DB75E8B286}" type="datetime1">
              <a:rPr lang="fi-FI" noProof="0" smtClean="0"/>
              <a:t>10.3.2025</a:t>
            </a:fld>
            <a:endParaRPr lang="fi-FI" noProof="0"/>
          </a:p>
        </p:txBody>
      </p:sp>
      <p:sp>
        <p:nvSpPr>
          <p:cNvPr id="36" name="Dian numeron paikkamerkki 5">
            <a:extLst>
              <a:ext uri="{FF2B5EF4-FFF2-40B4-BE49-F238E27FC236}">
                <a16:creationId xmlns:a16="http://schemas.microsoft.com/office/drawing/2014/main" id="{D5A5341A-4863-40E8-8B9A-FB4E719257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pPr rtl="0"/>
            <a:fld id="{294A09A9-5501-47C1-A89A-A340965A2BE2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6AD2FED0-CD95-48B0-B54A-1F64F952C6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513" y="876299"/>
            <a:ext cx="5181486" cy="2242441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7200">
                <a:solidFill>
                  <a:schemeClr val="accent2">
                    <a:lumMod val="50000"/>
                  </a:schemeClr>
                </a:solidFill>
                <a:ea typeface="+mn-ea"/>
                <a:cs typeface="+mn-cs"/>
              </a:defRPr>
            </a:lvl1pPr>
          </a:lstStyle>
          <a:p>
            <a:pPr marL="0" lvl="0" indent="0" rtl="0">
              <a:lnSpc>
                <a:spcPts val="6500"/>
              </a:lnSpc>
              <a:spcBef>
                <a:spcPts val="1000"/>
              </a:spcBef>
              <a:buFont typeface="Arial" panose="020B0604020202020204" pitchFamily="34" charset="0"/>
            </a:pPr>
            <a:r>
              <a:rPr lang="fi-FI" noProof="0"/>
              <a:t>Muokkaa otsikon perustyyliä napsauttamalla</a:t>
            </a:r>
          </a:p>
        </p:txBody>
      </p:sp>
      <p:cxnSp>
        <p:nvCxnSpPr>
          <p:cNvPr id="3" name="Suora yhdysviiva 2">
            <a:extLst>
              <a:ext uri="{FF2B5EF4-FFF2-40B4-BE49-F238E27FC236}">
                <a16:creationId xmlns:a16="http://schemas.microsoft.com/office/drawing/2014/main" id="{68EF5E91-A275-4181-9C62-BC0773AD0512}"/>
              </a:ext>
            </a:extLst>
          </p:cNvPr>
          <p:cNvCxnSpPr>
            <a:cxnSpLocks/>
          </p:cNvCxnSpPr>
          <p:nvPr userDrawn="1"/>
        </p:nvCxnSpPr>
        <p:spPr>
          <a:xfrm>
            <a:off x="1028700" y="457211"/>
            <a:ext cx="1142999" cy="0"/>
          </a:xfrm>
          <a:prstGeom prst="line">
            <a:avLst/>
          </a:prstGeom>
          <a:ln w="1587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22712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ohdant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Kuvan paikkamerkki 15">
            <a:extLst>
              <a:ext uri="{FF2B5EF4-FFF2-40B4-BE49-F238E27FC236}">
                <a16:creationId xmlns:a16="http://schemas.microsoft.com/office/drawing/2014/main" id="{423630CA-0A51-4B04-A57B-9E412A8FCD1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847137" y="3862387"/>
            <a:ext cx="2316163" cy="2538413"/>
          </a:xfrm>
        </p:spPr>
        <p:txBody>
          <a:bodyPr rtlCol="0"/>
          <a:lstStyle/>
          <a:p>
            <a:pPr rtl="0"/>
            <a:r>
              <a:rPr lang="fi-FI" noProof="0"/>
              <a:t>Lisää kuva napsauttamalla kuvaketta</a:t>
            </a:r>
          </a:p>
        </p:txBody>
      </p:sp>
      <p:sp>
        <p:nvSpPr>
          <p:cNvPr id="16" name="Kuvan paikkamerkki 15">
            <a:extLst>
              <a:ext uri="{FF2B5EF4-FFF2-40B4-BE49-F238E27FC236}">
                <a16:creationId xmlns:a16="http://schemas.microsoft.com/office/drawing/2014/main" id="{3C994AE8-9E30-418E-8361-5D851AFA42C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10300" y="3854450"/>
            <a:ext cx="2316163" cy="2538413"/>
          </a:xfrm>
        </p:spPr>
        <p:txBody>
          <a:bodyPr rtlCol="0"/>
          <a:lstStyle/>
          <a:p>
            <a:pPr rtl="0"/>
            <a:r>
              <a:rPr lang="fi-FI" noProof="0"/>
              <a:t>Lisää kuva napsauttamalla kuvaketta</a:t>
            </a:r>
          </a:p>
        </p:txBody>
      </p:sp>
      <p:sp>
        <p:nvSpPr>
          <p:cNvPr id="14" name="Kuvan paikkamerkki 13">
            <a:extLst>
              <a:ext uri="{FF2B5EF4-FFF2-40B4-BE49-F238E27FC236}">
                <a16:creationId xmlns:a16="http://schemas.microsoft.com/office/drawing/2014/main" id="{3D4E5783-2917-458E-BE61-F3D5AAA8F97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10300" y="465138"/>
            <a:ext cx="4953000" cy="3090862"/>
          </a:xfrm>
        </p:spPr>
        <p:txBody>
          <a:bodyPr rtlCol="0"/>
          <a:lstStyle/>
          <a:p>
            <a:pPr rtl="0"/>
            <a:r>
              <a:rPr lang="fi-FI" noProof="0"/>
              <a:t>Lisää kuva napsauttamalla kuvaketta</a:t>
            </a:r>
          </a:p>
        </p:txBody>
      </p:sp>
      <p:sp>
        <p:nvSpPr>
          <p:cNvPr id="23" name="Tekstin paikkamerkki 22">
            <a:extLst>
              <a:ext uri="{FF2B5EF4-FFF2-40B4-BE49-F238E27FC236}">
                <a16:creationId xmlns:a16="http://schemas.microsoft.com/office/drawing/2014/main" id="{B1D734B5-5F1C-4E34-81FF-AD75105E839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1917" y="517972"/>
            <a:ext cx="2956560" cy="1333500"/>
          </a:xfrm>
        </p:spPr>
        <p:txBody>
          <a:bodyPr rtlCol="0">
            <a:noAutofit/>
          </a:bodyPr>
          <a:lstStyle>
            <a:lvl1pPr marL="0" indent="0">
              <a:lnSpc>
                <a:spcPct val="90000"/>
              </a:lnSpc>
              <a:buNone/>
              <a:defRPr sz="88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fi-FI" noProof="0"/>
              <a:t>1</a:t>
            </a:r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65757DE8-43D6-4A47-ABC9-B39EC8016CB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40130" y="2009775"/>
            <a:ext cx="3924300" cy="4391025"/>
          </a:xfrm>
        </p:spPr>
        <p:txBody>
          <a:bodyPr rtlCol="0">
            <a:normAutofit/>
          </a:bodyPr>
          <a:lstStyle>
            <a:lvl1pPr marL="0" indent="0">
              <a:lnSpc>
                <a:spcPct val="150000"/>
              </a:lnSpc>
              <a:buNone/>
              <a:defRPr sz="1600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 rtl="0"/>
            <a:r>
              <a:rPr lang="fi-FI" noProof="0"/>
              <a:t>Muokkaa tekstin perustyylejä napsauttamalla</a:t>
            </a:r>
          </a:p>
        </p:txBody>
      </p:sp>
      <p:sp>
        <p:nvSpPr>
          <p:cNvPr id="30" name="Päivämäärän paikkamerkki 3">
            <a:extLst>
              <a:ext uri="{FF2B5EF4-FFF2-40B4-BE49-F238E27FC236}">
                <a16:creationId xmlns:a16="http://schemas.microsoft.com/office/drawing/2014/main" id="{984C97B0-0D42-4831-9ABD-390370C0F0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0DDD5636-78EF-463B-961E-A1E100D1E613}" type="datetime1">
              <a:rPr lang="fi-FI" noProof="0" smtClean="0"/>
              <a:t>10.3.2025</a:t>
            </a:fld>
            <a:endParaRPr lang="fi-FI" noProof="0"/>
          </a:p>
        </p:txBody>
      </p:sp>
      <p:sp>
        <p:nvSpPr>
          <p:cNvPr id="31" name="Dian numeron paikkamerkki 5">
            <a:extLst>
              <a:ext uri="{FF2B5EF4-FFF2-40B4-BE49-F238E27FC236}">
                <a16:creationId xmlns:a16="http://schemas.microsoft.com/office/drawing/2014/main" id="{CE8438DF-723C-49AB-AD18-1C40F107F5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pPr rtl="0"/>
            <a:fld id="{294A09A9-5501-47C1-A89A-A340965A2BE2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6032FDE8-62A6-4290-88E6-2795313DE2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8700" y="465137"/>
            <a:ext cx="3935647" cy="1340615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rtl="0">
              <a:spcBef>
                <a:spcPts val="1000"/>
              </a:spcBef>
              <a:buFont typeface="Arial" panose="020B0604020202020204" pitchFamily="34" charset="0"/>
            </a:pPr>
            <a:r>
              <a:rPr lang="fi-FI" noProof="0"/>
              <a:t>Otsikko</a:t>
            </a:r>
          </a:p>
        </p:txBody>
      </p:sp>
    </p:spTree>
    <p:extLst>
      <p:ext uri="{BB962C8B-B14F-4D97-AF65-F5344CB8AC3E}">
        <p14:creationId xmlns:p14="http://schemas.microsoft.com/office/powerpoint/2010/main" val="2802635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sanvaiht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kstin paikkamerkki 21">
            <a:extLst>
              <a:ext uri="{FF2B5EF4-FFF2-40B4-BE49-F238E27FC236}">
                <a16:creationId xmlns:a16="http://schemas.microsoft.com/office/drawing/2014/main" id="{BC85317C-3A2D-483F-B913-714129E195A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73045" y="2426610"/>
            <a:ext cx="2378075" cy="1111250"/>
          </a:xfrm>
        </p:spPr>
        <p:txBody>
          <a:bodyPr rtlCol="0">
            <a:noAutofit/>
          </a:bodyPr>
          <a:lstStyle>
            <a:lvl1pPr marL="0" indent="0">
              <a:lnSpc>
                <a:spcPct val="90000"/>
              </a:lnSpc>
              <a:buNone/>
              <a:defRPr sz="88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fi-FI" noProof="0"/>
              <a:t>2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45DFEC7-1EEC-4FF2-868A-9799EA69FE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37155" y="2714986"/>
            <a:ext cx="6674802" cy="65532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>
                <a:solidFill>
                  <a:schemeClr val="accent2">
                    <a:lumMod val="50000"/>
                  </a:schemeClr>
                </a:solidFill>
                <a:ea typeface="+mn-ea"/>
                <a:cs typeface="+mn-cs"/>
              </a:defRPr>
            </a:lvl1pPr>
          </a:lstStyle>
          <a:p>
            <a:pPr marL="0" lvl="0" indent="0" rtl="0">
              <a:spcBef>
                <a:spcPts val="1000"/>
              </a:spcBef>
              <a:buFont typeface="Arial" panose="020B0604020202020204" pitchFamily="34" charset="0"/>
            </a:pPr>
            <a:r>
              <a:rPr lang="fi-FI" noProof="0"/>
              <a:t>Muokkaa otsikon</a:t>
            </a:r>
          </a:p>
        </p:txBody>
      </p:sp>
    </p:spTree>
    <p:extLst>
      <p:ext uri="{BB962C8B-B14F-4D97-AF65-F5344CB8AC3E}">
        <p14:creationId xmlns:p14="http://schemas.microsoft.com/office/powerpoint/2010/main" val="3010694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avio ja grafiikk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äivämäärän paikkamerkki 3">
            <a:extLst>
              <a:ext uri="{FF2B5EF4-FFF2-40B4-BE49-F238E27FC236}">
                <a16:creationId xmlns:a16="http://schemas.microsoft.com/office/drawing/2014/main" id="{6E394D08-059F-42CF-AB8C-ED21F3BFB1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657C5BD2-37AD-43CD-8AD8-81939354289B}" type="datetime1">
              <a:rPr lang="fi-FI" noProof="0" smtClean="0"/>
              <a:t>10.3.2025</a:t>
            </a:fld>
            <a:endParaRPr lang="fi-FI" noProof="0"/>
          </a:p>
        </p:txBody>
      </p:sp>
      <p:sp>
        <p:nvSpPr>
          <p:cNvPr id="15" name="Dian numeron paikkamerkki 5">
            <a:extLst>
              <a:ext uri="{FF2B5EF4-FFF2-40B4-BE49-F238E27FC236}">
                <a16:creationId xmlns:a16="http://schemas.microsoft.com/office/drawing/2014/main" id="{BDF7B388-741A-4181-9A9E-D8FA8EC49D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pPr rtl="0"/>
            <a:fld id="{294A09A9-5501-47C1-A89A-A340965A2BE2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4062460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inau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äivämäärän paikkamerkki 3">
            <a:extLst>
              <a:ext uri="{FF2B5EF4-FFF2-40B4-BE49-F238E27FC236}">
                <a16:creationId xmlns:a16="http://schemas.microsoft.com/office/drawing/2014/main" id="{6E394D08-059F-42CF-AB8C-ED21F3BFB1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6420A6BA-6720-470A-9A32-6B138FC04623}" type="datetime1">
              <a:rPr lang="fi-FI" noProof="0" smtClean="0"/>
              <a:t>10.3.2025</a:t>
            </a:fld>
            <a:endParaRPr lang="fi-FI" noProof="0"/>
          </a:p>
        </p:txBody>
      </p:sp>
      <p:sp>
        <p:nvSpPr>
          <p:cNvPr id="15" name="Dian numeron paikkamerkki 5">
            <a:extLst>
              <a:ext uri="{FF2B5EF4-FFF2-40B4-BE49-F238E27FC236}">
                <a16:creationId xmlns:a16="http://schemas.microsoft.com/office/drawing/2014/main" id="{BDF7B388-741A-4181-9A9E-D8FA8EC49D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pPr rtl="0"/>
            <a:fld id="{294A09A9-5501-47C1-A89A-A340965A2BE2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7" name="Kuvan paikkamerkki 6">
            <a:extLst>
              <a:ext uri="{FF2B5EF4-FFF2-40B4-BE49-F238E27FC236}">
                <a16:creationId xmlns:a16="http://schemas.microsoft.com/office/drawing/2014/main" id="{2364FFEF-B933-46C6-A918-A80C987DB70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22147" y="0"/>
            <a:ext cx="3938588" cy="6400800"/>
          </a:xfrm>
        </p:spPr>
        <p:txBody>
          <a:bodyPr rtlCol="0"/>
          <a:lstStyle/>
          <a:p>
            <a:pPr rtl="0"/>
            <a:r>
              <a:rPr lang="fi-FI" noProof="0"/>
              <a:t>Lisää kuva napsauttamalla kuvaketta</a:t>
            </a:r>
          </a:p>
        </p:txBody>
      </p:sp>
      <p:pic>
        <p:nvPicPr>
          <p:cNvPr id="4" name="Kuva 3" hidden="1">
            <a:extLst>
              <a:ext uri="{FF2B5EF4-FFF2-40B4-BE49-F238E27FC236}">
                <a16:creationId xmlns:a16="http://schemas.microsoft.com/office/drawing/2014/main" id="{59E5EAF8-68C2-4910-8F66-D9320B9574C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947967" y="2105933"/>
            <a:ext cx="5297883" cy="1024217"/>
          </a:xfrm>
          <a:prstGeom prst="rect">
            <a:avLst/>
          </a:prstGeom>
        </p:spPr>
      </p:pic>
      <p:sp>
        <p:nvSpPr>
          <p:cNvPr id="5" name="Otsikko 4">
            <a:extLst>
              <a:ext uri="{FF2B5EF4-FFF2-40B4-BE49-F238E27FC236}">
                <a16:creationId xmlns:a16="http://schemas.microsoft.com/office/drawing/2014/main" id="{E3BE48E1-D3BE-4B52-B2EC-13A514CB05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7966" y="2105933"/>
            <a:ext cx="5297883" cy="2237467"/>
          </a:xfrm>
        </p:spPr>
        <p:txBody>
          <a:bodyPr rtlCol="0" anchor="t">
            <a:normAutofit/>
          </a:bodyPr>
          <a:lstStyle>
            <a:lvl1pPr>
              <a:lnSpc>
                <a:spcPct val="150000"/>
              </a:lnSpc>
              <a:spcBef>
                <a:spcPts val="1000"/>
              </a:spcBef>
              <a:defRPr sz="20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pPr rtl="0"/>
            <a:r>
              <a:rPr lang="fi-FI" noProof="0"/>
              <a:t>Muokkaa otsikon perustyyliä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516745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kajan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äivämäärän paikkamerkki 3">
            <a:extLst>
              <a:ext uri="{FF2B5EF4-FFF2-40B4-BE49-F238E27FC236}">
                <a16:creationId xmlns:a16="http://schemas.microsoft.com/office/drawing/2014/main" id="{50815B22-13FE-47CD-9F79-73704A278B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4450A5C8-339D-4A3E-9682-B8FDE095DAD7}" type="datetime1">
              <a:rPr lang="fi-FI" noProof="0" smtClean="0"/>
              <a:t>10.3.2025</a:t>
            </a:fld>
            <a:endParaRPr lang="fi-FI" noProof="0"/>
          </a:p>
        </p:txBody>
      </p:sp>
      <p:sp>
        <p:nvSpPr>
          <p:cNvPr id="16" name="Dian numeron paikkamerkki 5">
            <a:extLst>
              <a:ext uri="{FF2B5EF4-FFF2-40B4-BE49-F238E27FC236}">
                <a16:creationId xmlns:a16="http://schemas.microsoft.com/office/drawing/2014/main" id="{D7669539-CB64-44F5-999D-7B9E61F8AF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pPr rtl="0"/>
            <a:fld id="{294A09A9-5501-47C1-A89A-A340965A2BE2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22BA076-F3B9-47CB-80C2-BE29F157D04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54075" y="1625600"/>
            <a:ext cx="10499725" cy="4860925"/>
          </a:xfrm>
        </p:spPr>
        <p:txBody>
          <a:bodyPr rtlCol="0"/>
          <a:lstStyle/>
          <a:p>
            <a:pPr lvl="0" rtl="0"/>
            <a:r>
              <a:rPr lang="fi-FI" noProof="0"/>
              <a:t>Muokkaa tekstin perustyylejä napsauttamalla</a:t>
            </a:r>
          </a:p>
          <a:p>
            <a:pPr lvl="1" rtl="0"/>
            <a:r>
              <a:rPr lang="fi-FI" noProof="0"/>
              <a:t>toinen taso</a:t>
            </a:r>
          </a:p>
          <a:p>
            <a:pPr lvl="2" rtl="0"/>
            <a:r>
              <a:rPr lang="fi-FI" noProof="0"/>
              <a:t>kolmas taso</a:t>
            </a:r>
          </a:p>
          <a:p>
            <a:pPr lvl="3" rtl="0"/>
            <a:r>
              <a:rPr lang="fi-FI" noProof="0"/>
              <a:t>neljäs taso</a:t>
            </a:r>
          </a:p>
          <a:p>
            <a:pPr lvl="4" rtl="0"/>
            <a:r>
              <a:rPr lang="fi-FI" noProof="0"/>
              <a:t>viides taso</a:t>
            </a:r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E909627E-FE70-43A1-B0CB-4D4F6C32C2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4074" y="122239"/>
            <a:ext cx="10499725" cy="1355724"/>
          </a:xfr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lang="en-US">
                <a:solidFill>
                  <a:schemeClr val="accent2">
                    <a:lumMod val="50000"/>
                  </a:schemeClr>
                </a:solidFill>
                <a:ea typeface="+mn-ea"/>
                <a:cs typeface="+mn-cs"/>
              </a:defRPr>
            </a:lvl1pPr>
          </a:lstStyle>
          <a:p>
            <a:pPr lvl="0" rtl="0"/>
            <a:r>
              <a:rPr lang="fi-FI" noProof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4769475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imi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kstin paikkamerkki 22">
            <a:extLst>
              <a:ext uri="{FF2B5EF4-FFF2-40B4-BE49-F238E27FC236}">
                <a16:creationId xmlns:a16="http://schemas.microsoft.com/office/drawing/2014/main" id="{41BF345D-81AF-4851-83A1-62339848905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61917" y="517972"/>
            <a:ext cx="3108960" cy="1333500"/>
          </a:xfrm>
        </p:spPr>
        <p:txBody>
          <a:bodyPr rtlCol="0">
            <a:noAutofit/>
          </a:bodyPr>
          <a:lstStyle>
            <a:lvl1pPr marL="0" indent="0">
              <a:lnSpc>
                <a:spcPct val="90000"/>
              </a:lnSpc>
              <a:buNone/>
              <a:defRPr sz="8800" b="1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fi-FI" noProof="0"/>
              <a:t>1</a:t>
            </a:r>
          </a:p>
        </p:txBody>
      </p:sp>
      <p:sp>
        <p:nvSpPr>
          <p:cNvPr id="21" name="Kuvan paikkamerkki 20">
            <a:extLst>
              <a:ext uri="{FF2B5EF4-FFF2-40B4-BE49-F238E27FC236}">
                <a16:creationId xmlns:a16="http://schemas.microsoft.com/office/drawing/2014/main" id="{EC4F3A57-45ED-498D-858C-3EE63DF129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36601" y="3552677"/>
            <a:ext cx="1874874" cy="2848123"/>
          </a:xfrm>
        </p:spPr>
        <p:txBody>
          <a:bodyPr rtlCol="0"/>
          <a:lstStyle/>
          <a:p>
            <a:pPr rtl="0"/>
            <a:r>
              <a:rPr lang="fi-FI" noProof="0"/>
              <a:t>Lisää kuva napsauttamalla kuvaketta</a:t>
            </a:r>
          </a:p>
        </p:txBody>
      </p:sp>
      <p:sp>
        <p:nvSpPr>
          <p:cNvPr id="22" name="Kuvan paikkamerkki 20">
            <a:extLst>
              <a:ext uri="{FF2B5EF4-FFF2-40B4-BE49-F238E27FC236}">
                <a16:creationId xmlns:a16="http://schemas.microsoft.com/office/drawing/2014/main" id="{1AC5BB09-E3BA-4948-93B3-EDCAAB80311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101197" y="3552677"/>
            <a:ext cx="1874874" cy="2848123"/>
          </a:xfrm>
        </p:spPr>
        <p:txBody>
          <a:bodyPr rtlCol="0"/>
          <a:lstStyle/>
          <a:p>
            <a:pPr rtl="0"/>
            <a:r>
              <a:rPr lang="fi-FI" noProof="0"/>
              <a:t>Lisää kuva napsauttamalla kuvaketta</a:t>
            </a:r>
          </a:p>
        </p:txBody>
      </p:sp>
      <p:sp>
        <p:nvSpPr>
          <p:cNvPr id="23" name="Kuvan paikkamerkki 20">
            <a:extLst>
              <a:ext uri="{FF2B5EF4-FFF2-40B4-BE49-F238E27FC236}">
                <a16:creationId xmlns:a16="http://schemas.microsoft.com/office/drawing/2014/main" id="{BF83C6B7-5484-4586-8830-098BDCD9C98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66324" y="3552677"/>
            <a:ext cx="1874874" cy="2848123"/>
          </a:xfrm>
        </p:spPr>
        <p:txBody>
          <a:bodyPr rtlCol="0"/>
          <a:lstStyle/>
          <a:p>
            <a:pPr rtl="0"/>
            <a:r>
              <a:rPr lang="fi-FI" noProof="0"/>
              <a:t>Lisää kuva napsauttamalla kuvaketta</a:t>
            </a:r>
          </a:p>
        </p:txBody>
      </p:sp>
      <p:sp>
        <p:nvSpPr>
          <p:cNvPr id="24" name="Kuvan paikkamerkki 20">
            <a:extLst>
              <a:ext uri="{FF2B5EF4-FFF2-40B4-BE49-F238E27FC236}">
                <a16:creationId xmlns:a16="http://schemas.microsoft.com/office/drawing/2014/main" id="{0C5663B1-EED6-4D80-A7C2-19E1366387A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239069" y="3552677"/>
            <a:ext cx="1874874" cy="2848123"/>
          </a:xfrm>
        </p:spPr>
        <p:txBody>
          <a:bodyPr rtlCol="0"/>
          <a:lstStyle/>
          <a:p>
            <a:pPr rtl="0"/>
            <a:r>
              <a:rPr lang="fi-FI" noProof="0"/>
              <a:t>Lisää kuva napsauttamalla kuvaketta</a:t>
            </a:r>
          </a:p>
        </p:txBody>
      </p:sp>
      <p:sp>
        <p:nvSpPr>
          <p:cNvPr id="25" name="Kuvan paikkamerkki 20">
            <a:extLst>
              <a:ext uri="{FF2B5EF4-FFF2-40B4-BE49-F238E27FC236}">
                <a16:creationId xmlns:a16="http://schemas.microsoft.com/office/drawing/2014/main" id="{D21E7B61-407B-40A7-9AF6-0D7E7106BCF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296046" y="3552677"/>
            <a:ext cx="1874874" cy="2848123"/>
          </a:xfrm>
        </p:spPr>
        <p:txBody>
          <a:bodyPr rtlCol="0"/>
          <a:lstStyle/>
          <a:p>
            <a:pPr rtl="0"/>
            <a:r>
              <a:rPr lang="fi-FI" noProof="0"/>
              <a:t>Lisää kuva napsauttamalla kuvaketta</a:t>
            </a:r>
          </a:p>
        </p:txBody>
      </p:sp>
      <p:sp>
        <p:nvSpPr>
          <p:cNvPr id="30" name="Päivämäärän paikkamerkki 3">
            <a:extLst>
              <a:ext uri="{FF2B5EF4-FFF2-40B4-BE49-F238E27FC236}">
                <a16:creationId xmlns:a16="http://schemas.microsoft.com/office/drawing/2014/main" id="{415C3ACC-5A8A-46E6-BA0D-90ADD27E2F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DEE8CC06-66CB-418D-AC90-79CF01A1966D}" type="datetime1">
              <a:rPr lang="fi-FI" noProof="0" smtClean="0"/>
              <a:t>10.3.2025</a:t>
            </a:fld>
            <a:endParaRPr lang="fi-FI" noProof="0"/>
          </a:p>
        </p:txBody>
      </p:sp>
      <p:sp>
        <p:nvSpPr>
          <p:cNvPr id="31" name="Dian numeron paikkamerkki 5">
            <a:extLst>
              <a:ext uri="{FF2B5EF4-FFF2-40B4-BE49-F238E27FC236}">
                <a16:creationId xmlns:a16="http://schemas.microsoft.com/office/drawing/2014/main" id="{0D00A5C2-DCEE-4CB3-9307-61EB88B1D5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pPr rtl="0"/>
            <a:fld id="{294A09A9-5501-47C1-A89A-A340965A2BE2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E3E8CB70-B054-4294-AD29-EE7A75C723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1560" y="651507"/>
            <a:ext cx="8991563" cy="1005839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lnSpc>
                <a:spcPct val="90000"/>
              </a:lnSpc>
              <a:defRPr lang="en-US">
                <a:solidFill>
                  <a:schemeClr val="accent2">
                    <a:lumMod val="50000"/>
                  </a:schemeClr>
                </a:solidFill>
                <a:ea typeface="+mn-ea"/>
                <a:cs typeface="+mn-cs"/>
              </a:defRPr>
            </a:lvl1pPr>
          </a:lstStyle>
          <a:p>
            <a:pPr marL="0" lvl="0" indent="0" rtl="0">
              <a:spcBef>
                <a:spcPts val="1000"/>
              </a:spcBef>
              <a:buFont typeface="Arial" panose="020B0604020202020204" pitchFamily="34" charset="0"/>
            </a:pPr>
            <a:r>
              <a:rPr lang="fi-FI" noProof="0"/>
              <a:t>Muokkaa otsikon perustyyliä napsauttamalla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28E0D608-4E7A-4014-9F62-CB43A0C8394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36638" y="2717800"/>
            <a:ext cx="1866900" cy="711200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accent2">
                    <a:lumMod val="50000"/>
                  </a:schemeClr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i-FI" noProof="0"/>
              <a:t>Nimi</a:t>
            </a:r>
          </a:p>
          <a:p>
            <a:pPr lvl="0" rtl="0"/>
            <a:r>
              <a:rPr lang="fi-FI" noProof="0"/>
              <a:t>Otsikko</a:t>
            </a:r>
          </a:p>
        </p:txBody>
      </p:sp>
      <p:sp>
        <p:nvSpPr>
          <p:cNvPr id="26" name="Tekstin paikkamerkki 3">
            <a:extLst>
              <a:ext uri="{FF2B5EF4-FFF2-40B4-BE49-F238E27FC236}">
                <a16:creationId xmlns:a16="http://schemas.microsoft.com/office/drawing/2014/main" id="{9C3A63B0-4EEA-45BC-A016-5FDA0969EA0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086100" y="2718405"/>
            <a:ext cx="1866900" cy="711200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accent2">
                    <a:lumMod val="50000"/>
                  </a:schemeClr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i-FI" noProof="0"/>
              <a:t>Nimi</a:t>
            </a:r>
          </a:p>
          <a:p>
            <a:pPr lvl="0" rtl="0"/>
            <a:r>
              <a:rPr lang="fi-FI" noProof="0"/>
              <a:t>Otsikko</a:t>
            </a:r>
          </a:p>
        </p:txBody>
      </p:sp>
      <p:sp>
        <p:nvSpPr>
          <p:cNvPr id="27" name="Tekstin paikkamerkki 3">
            <a:extLst>
              <a:ext uri="{FF2B5EF4-FFF2-40B4-BE49-F238E27FC236}">
                <a16:creationId xmlns:a16="http://schemas.microsoft.com/office/drawing/2014/main" id="{7080679B-5220-4478-B631-7112F870B7A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43500" y="2718405"/>
            <a:ext cx="1866900" cy="711200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accent2">
                    <a:lumMod val="50000"/>
                  </a:schemeClr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i-FI" noProof="0"/>
              <a:t>Nimi</a:t>
            </a:r>
          </a:p>
          <a:p>
            <a:pPr lvl="0" rtl="0"/>
            <a:r>
              <a:rPr lang="fi-FI" noProof="0"/>
              <a:t>Otsikko</a:t>
            </a:r>
          </a:p>
        </p:txBody>
      </p:sp>
      <p:sp>
        <p:nvSpPr>
          <p:cNvPr id="28" name="Tekstin paikkamerkki 3">
            <a:extLst>
              <a:ext uri="{FF2B5EF4-FFF2-40B4-BE49-F238E27FC236}">
                <a16:creationId xmlns:a16="http://schemas.microsoft.com/office/drawing/2014/main" id="{9E4F61A3-2797-46FB-ACA7-0443E3BBDD2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239070" y="2718405"/>
            <a:ext cx="1866900" cy="711200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accent2">
                    <a:lumMod val="50000"/>
                  </a:schemeClr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i-FI" noProof="0"/>
              <a:t>Nimi</a:t>
            </a:r>
          </a:p>
          <a:p>
            <a:pPr lvl="0" rtl="0"/>
            <a:r>
              <a:rPr lang="fi-FI" noProof="0"/>
              <a:t>Otsikko</a:t>
            </a:r>
          </a:p>
        </p:txBody>
      </p:sp>
      <p:sp>
        <p:nvSpPr>
          <p:cNvPr id="29" name="Tekstin paikkamerkki 3">
            <a:extLst>
              <a:ext uri="{FF2B5EF4-FFF2-40B4-BE49-F238E27FC236}">
                <a16:creationId xmlns:a16="http://schemas.microsoft.com/office/drawing/2014/main" id="{14ED733B-1DE9-4FDC-BD5F-2BE3BB07C9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304020" y="2718405"/>
            <a:ext cx="1866900" cy="711200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accent2">
                    <a:lumMod val="50000"/>
                  </a:schemeClr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i-FI" noProof="0"/>
              <a:t>Nimi</a:t>
            </a:r>
          </a:p>
          <a:p>
            <a:pPr lvl="0" rtl="0"/>
            <a:r>
              <a:rPr lang="fi-FI" noProof="0"/>
              <a:t>Otsikko</a:t>
            </a:r>
          </a:p>
        </p:txBody>
      </p:sp>
    </p:spTree>
    <p:extLst>
      <p:ext uri="{BB962C8B-B14F-4D97-AF65-F5344CB8AC3E}">
        <p14:creationId xmlns:p14="http://schemas.microsoft.com/office/powerpoint/2010/main" val="24058580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 1 -sarak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Kuvan paikkamerkki 9">
            <a:extLst>
              <a:ext uri="{FF2B5EF4-FFF2-40B4-BE49-F238E27FC236}">
                <a16:creationId xmlns:a16="http://schemas.microsoft.com/office/drawing/2014/main" id="{B275B11D-8F3F-472B-BBCC-A4F7415AC0A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28700" y="3543300"/>
            <a:ext cx="3924300" cy="3314700"/>
          </a:xfrm>
        </p:spPr>
        <p:txBody>
          <a:bodyPr rtlCol="0"/>
          <a:lstStyle/>
          <a:p>
            <a:pPr rtl="0"/>
            <a:r>
              <a:rPr lang="fi-FI" noProof="0"/>
              <a:t>Lisää kuva napsauttamalla kuvaketta</a:t>
            </a:r>
          </a:p>
        </p:txBody>
      </p:sp>
      <p:sp>
        <p:nvSpPr>
          <p:cNvPr id="6" name="Sisällön paikkamerkki 2">
            <a:extLst>
              <a:ext uri="{FF2B5EF4-FFF2-40B4-BE49-F238E27FC236}">
                <a16:creationId xmlns:a16="http://schemas.microsoft.com/office/drawing/2014/main" id="{99F0629D-1A5F-4F4F-90D6-430379624EF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191250" y="1981200"/>
            <a:ext cx="4972050" cy="4473575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 rtl="0"/>
            <a:r>
              <a:rPr lang="fi-FI" sz="1600" noProof="0">
                <a:solidFill>
                  <a:schemeClr val="tx2">
                    <a:lumMod val="50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Muokkaa tekstin perustyylejä napsauttamalla</a:t>
            </a:r>
          </a:p>
        </p:txBody>
      </p:sp>
      <p:sp>
        <p:nvSpPr>
          <p:cNvPr id="17" name="Päivämäärän paikkamerkki 3">
            <a:extLst>
              <a:ext uri="{FF2B5EF4-FFF2-40B4-BE49-F238E27FC236}">
                <a16:creationId xmlns:a16="http://schemas.microsoft.com/office/drawing/2014/main" id="{218C063B-0EE9-4FD5-A116-241C245452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6751DAF3-261C-4C1E-BAD2-E48523BFCB47}" type="datetime1">
              <a:rPr lang="fi-FI" noProof="0" smtClean="0"/>
              <a:t>10.3.2025</a:t>
            </a:fld>
            <a:endParaRPr lang="fi-FI" noProof="0"/>
          </a:p>
        </p:txBody>
      </p:sp>
      <p:sp>
        <p:nvSpPr>
          <p:cNvPr id="18" name="Dian numeron paikkamerkki 5">
            <a:extLst>
              <a:ext uri="{FF2B5EF4-FFF2-40B4-BE49-F238E27FC236}">
                <a16:creationId xmlns:a16="http://schemas.microsoft.com/office/drawing/2014/main" id="{D417B369-6569-4DCC-B684-BE1A7C5D0B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pPr rtl="0"/>
            <a:fld id="{294A09A9-5501-47C1-A89A-A340965A2BE2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AEEC1A7-43C3-481E-95D0-5616242E1A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5534" y="539225"/>
            <a:ext cx="3924300" cy="2434386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7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fi-FI" noProof="0"/>
              <a:t>Lisää otsikko napsauttamalla</a:t>
            </a:r>
          </a:p>
        </p:txBody>
      </p:sp>
      <p:cxnSp>
        <p:nvCxnSpPr>
          <p:cNvPr id="3" name="Suora yhdysviiva 2">
            <a:extLst>
              <a:ext uri="{FF2B5EF4-FFF2-40B4-BE49-F238E27FC236}">
                <a16:creationId xmlns:a16="http://schemas.microsoft.com/office/drawing/2014/main" id="{DC6CF0E0-8FF2-4FE7-AC69-85BEFA656508}"/>
              </a:ext>
            </a:extLst>
          </p:cNvPr>
          <p:cNvCxnSpPr>
            <a:cxnSpLocks/>
          </p:cNvCxnSpPr>
          <p:nvPr userDrawn="1"/>
        </p:nvCxnSpPr>
        <p:spPr>
          <a:xfrm>
            <a:off x="1028700" y="457211"/>
            <a:ext cx="1142999" cy="0"/>
          </a:xfrm>
          <a:prstGeom prst="line">
            <a:avLst/>
          </a:prstGeom>
          <a:ln w="1587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5107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 3 -sarak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Kuvan paikkamerkki 16">
            <a:extLst>
              <a:ext uri="{FF2B5EF4-FFF2-40B4-BE49-F238E27FC236}">
                <a16:creationId xmlns:a16="http://schemas.microsoft.com/office/drawing/2014/main" id="{0337C3D7-7DDB-42A8-901A-EC153DD2745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10300" y="0"/>
            <a:ext cx="4953000" cy="3302000"/>
          </a:xfrm>
        </p:spPr>
        <p:txBody>
          <a:bodyPr rtlCol="0"/>
          <a:lstStyle/>
          <a:p>
            <a:pPr rtl="0"/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0" name="Sisällön paikkamerkki 2">
            <a:extLst>
              <a:ext uri="{FF2B5EF4-FFF2-40B4-BE49-F238E27FC236}">
                <a16:creationId xmlns:a16="http://schemas.microsoft.com/office/drawing/2014/main" id="{27B95226-A076-4D55-B408-1389A2F8C7A0}"/>
              </a:ext>
            </a:extLst>
          </p:cNvPr>
          <p:cNvSpPr>
            <a:spLocks noGrp="1"/>
          </p:cNvSpPr>
          <p:nvPr>
            <p:ph idx="4294967295" hasCustomPrompt="1"/>
          </p:nvPr>
        </p:nvSpPr>
        <p:spPr>
          <a:xfrm>
            <a:off x="1028700" y="3556002"/>
            <a:ext cx="3108960" cy="2286000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2400" b="0" i="0" u="none" strike="noStrike" kern="1200" cap="none" spc="0" normalizeH="0" noProof="0">
                <a:ln>
                  <a:noFill/>
                </a:ln>
                <a:solidFill>
                  <a:srgbClr val="C0C9C2">
                    <a:lumMod val="50000"/>
                  </a:srgbClr>
                </a:solidFill>
                <a:effectLst/>
                <a:uLnTx/>
                <a:uFillTx/>
                <a:latin typeface="Biome Light" panose="020B0303030204020804" pitchFamily="34" charset="0"/>
                <a:ea typeface="+mn-ea"/>
                <a:cs typeface="Biome Light" panose="020B0303030204020804" pitchFamily="34" charset="0"/>
              </a:rPr>
              <a:t>Lisää tekstiä</a:t>
            </a:r>
            <a:endParaRPr lang="fi-FI" sz="1400">
              <a:solidFill>
                <a:srgbClr val="C0C9C2">
                  <a:lumMod val="50000"/>
                </a:srgbClr>
              </a:solidFill>
              <a:latin typeface="Biome Light" panose="020B0303030204020804" pitchFamily="34" charset="0"/>
              <a:cs typeface="Biome Light" panose="020B03030302040208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600" b="0" i="0" u="none" strike="noStrike" kern="1200" cap="none" spc="0" normalizeH="0" baseline="0" noProof="0">
              <a:ln>
                <a:noFill/>
              </a:ln>
              <a:solidFill>
                <a:srgbClr val="C0C9C2">
                  <a:lumMod val="50000"/>
                </a:srgbClr>
              </a:solidFill>
              <a:effectLst/>
              <a:uLnTx/>
              <a:uFillTx/>
              <a:latin typeface="Biome Light" panose="020B0303030204020804" pitchFamily="34" charset="0"/>
              <a:ea typeface="+mn-ea"/>
              <a:cs typeface="Biome Light" panose="020B03030302040208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600" b="0" i="0" u="none" strike="noStrike" kern="1200" cap="none" spc="0" normalizeH="0" baseline="0" noProof="0">
              <a:ln>
                <a:noFill/>
              </a:ln>
              <a:solidFill>
                <a:srgbClr val="C0C9C2">
                  <a:lumMod val="50000"/>
                </a:srgbClr>
              </a:solidFill>
              <a:effectLst/>
              <a:uLnTx/>
              <a:uFillTx/>
              <a:latin typeface="Biome Light" panose="020B0303030204020804" pitchFamily="34" charset="0"/>
              <a:ea typeface="+mn-ea"/>
              <a:cs typeface="Biome Light" panose="020B0303030204020804" pitchFamily="34" charset="0"/>
            </a:endParaRPr>
          </a:p>
          <a:p>
            <a:pPr rtl="0"/>
            <a:endParaRPr lang="fi-FI" sz="1600" dirty="0">
              <a:solidFill>
                <a:schemeClr val="tx2">
                  <a:lumMod val="50000"/>
                </a:schemeClr>
              </a:solidFill>
              <a:latin typeface="Biome Light" panose="020B0303030204020804" pitchFamily="34" charset="0"/>
              <a:cs typeface="Biome Light" panose="020B0303030204020804" pitchFamily="34" charset="0"/>
            </a:endParaRPr>
          </a:p>
        </p:txBody>
      </p:sp>
      <p:sp>
        <p:nvSpPr>
          <p:cNvPr id="14" name="Sisällön paikkamerkki 2">
            <a:extLst>
              <a:ext uri="{FF2B5EF4-FFF2-40B4-BE49-F238E27FC236}">
                <a16:creationId xmlns:a16="http://schemas.microsoft.com/office/drawing/2014/main" id="{86673F10-179D-4539-AA33-AE34EC0457EF}"/>
              </a:ext>
            </a:extLst>
          </p:cNvPr>
          <p:cNvSpPr>
            <a:spLocks noGrp="1"/>
          </p:cNvSpPr>
          <p:nvPr>
            <p:ph idx="4294967295" hasCustomPrompt="1"/>
          </p:nvPr>
        </p:nvSpPr>
        <p:spPr>
          <a:xfrm>
            <a:off x="4541520" y="3556001"/>
            <a:ext cx="3108960" cy="2285999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2400" b="0" i="0" u="none" strike="noStrike" kern="1200" cap="none" spc="0" normalizeH="0" noProof="0">
                <a:ln>
                  <a:noFill/>
                </a:ln>
                <a:solidFill>
                  <a:srgbClr val="C0C9C2">
                    <a:lumMod val="50000"/>
                  </a:srgbClr>
                </a:solidFill>
                <a:effectLst/>
                <a:uLnTx/>
                <a:uFillTx/>
                <a:latin typeface="Biome Light" panose="020B0303030204020804" pitchFamily="34" charset="0"/>
                <a:ea typeface="+mn-ea"/>
                <a:cs typeface="Biome Light" panose="020B0303030204020804" pitchFamily="34" charset="0"/>
              </a:rPr>
              <a:t>Lisää tekstiä</a:t>
            </a:r>
            <a:endParaRPr lang="fi-FI" sz="1400">
              <a:solidFill>
                <a:srgbClr val="C0C9C2">
                  <a:lumMod val="50000"/>
                </a:srgbClr>
              </a:solidFill>
              <a:latin typeface="Biome Light" panose="020B0303030204020804" pitchFamily="34" charset="0"/>
              <a:cs typeface="Biome Light" panose="020B03030302040208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600" b="0" i="0" u="none" strike="noStrike" kern="1200" cap="none" spc="0" normalizeH="0" baseline="0" noProof="0">
              <a:ln>
                <a:noFill/>
              </a:ln>
              <a:solidFill>
                <a:srgbClr val="C0C9C2">
                  <a:lumMod val="50000"/>
                </a:srgbClr>
              </a:solidFill>
              <a:effectLst/>
              <a:uLnTx/>
              <a:uFillTx/>
              <a:latin typeface="Biome Light" panose="020B0303030204020804" pitchFamily="34" charset="0"/>
              <a:ea typeface="+mn-ea"/>
              <a:cs typeface="Biome Light" panose="020B03030302040208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600" b="0" i="0" u="none" strike="noStrike" kern="1200" cap="none" spc="0" normalizeH="0" baseline="0" noProof="0">
              <a:ln>
                <a:noFill/>
              </a:ln>
              <a:solidFill>
                <a:srgbClr val="C0C9C2">
                  <a:lumMod val="50000"/>
                </a:srgbClr>
              </a:solidFill>
              <a:effectLst/>
              <a:uLnTx/>
              <a:uFillTx/>
              <a:latin typeface="Biome Light" panose="020B0303030204020804" pitchFamily="34" charset="0"/>
              <a:ea typeface="+mn-ea"/>
              <a:cs typeface="Biome Light" panose="020B0303030204020804" pitchFamily="34" charset="0"/>
            </a:endParaRPr>
          </a:p>
          <a:p>
            <a:pPr rtl="0"/>
            <a:endParaRPr lang="fi-FI" sz="1600" dirty="0">
              <a:solidFill>
                <a:schemeClr val="tx2">
                  <a:lumMod val="50000"/>
                </a:schemeClr>
              </a:solidFill>
              <a:latin typeface="Biome Light" panose="020B0303030204020804" pitchFamily="34" charset="0"/>
              <a:cs typeface="Biome Light" panose="020B0303030204020804" pitchFamily="34" charset="0"/>
            </a:endParaRPr>
          </a:p>
        </p:txBody>
      </p:sp>
      <p:sp>
        <p:nvSpPr>
          <p:cNvPr id="19" name="Sisällön paikkamerkki 2">
            <a:extLst>
              <a:ext uri="{FF2B5EF4-FFF2-40B4-BE49-F238E27FC236}">
                <a16:creationId xmlns:a16="http://schemas.microsoft.com/office/drawing/2014/main" id="{EB6CFC30-1A59-4D28-9E30-0FF7D632C6A2}"/>
              </a:ext>
            </a:extLst>
          </p:cNvPr>
          <p:cNvSpPr>
            <a:spLocks noGrp="1"/>
          </p:cNvSpPr>
          <p:nvPr>
            <p:ph idx="4294967295" hasCustomPrompt="1"/>
          </p:nvPr>
        </p:nvSpPr>
        <p:spPr>
          <a:xfrm>
            <a:off x="8054340" y="3556001"/>
            <a:ext cx="3108960" cy="2285999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2400" b="0" i="0" u="none" strike="noStrike" kern="1200" cap="none" spc="0" normalizeH="0" noProof="0">
                <a:ln>
                  <a:noFill/>
                </a:ln>
                <a:solidFill>
                  <a:srgbClr val="C0C9C2">
                    <a:lumMod val="50000"/>
                  </a:srgbClr>
                </a:solidFill>
                <a:effectLst/>
                <a:uLnTx/>
                <a:uFillTx/>
                <a:latin typeface="Biome Light" panose="020B0303030204020804" pitchFamily="34" charset="0"/>
                <a:ea typeface="+mn-ea"/>
                <a:cs typeface="Biome Light" panose="020B0303030204020804" pitchFamily="34" charset="0"/>
              </a:rPr>
              <a:t>Lisää tekstiä</a:t>
            </a:r>
            <a:endParaRPr lang="fi-FI" sz="1400">
              <a:solidFill>
                <a:srgbClr val="C0C9C2">
                  <a:lumMod val="50000"/>
                </a:srgbClr>
              </a:solidFill>
              <a:latin typeface="Biome Light" panose="020B0303030204020804" pitchFamily="34" charset="0"/>
              <a:cs typeface="Biome Light" panose="020B03030302040208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600" b="0" i="0" u="none" strike="noStrike" kern="1200" cap="none" spc="0" normalizeH="0" baseline="0" noProof="0">
              <a:ln>
                <a:noFill/>
              </a:ln>
              <a:solidFill>
                <a:srgbClr val="C0C9C2">
                  <a:lumMod val="50000"/>
                </a:srgbClr>
              </a:solidFill>
              <a:effectLst/>
              <a:uLnTx/>
              <a:uFillTx/>
              <a:latin typeface="Biome Light" panose="020B0303030204020804" pitchFamily="34" charset="0"/>
              <a:ea typeface="+mn-ea"/>
              <a:cs typeface="Biome Light" panose="020B03030302040208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600" b="0" i="0" u="none" strike="noStrike" kern="1200" cap="none" spc="0" normalizeH="0" baseline="0" noProof="0">
              <a:ln>
                <a:noFill/>
              </a:ln>
              <a:solidFill>
                <a:srgbClr val="C0C9C2">
                  <a:lumMod val="50000"/>
                </a:srgbClr>
              </a:solidFill>
              <a:effectLst/>
              <a:uLnTx/>
              <a:uFillTx/>
              <a:latin typeface="Biome Light" panose="020B0303030204020804" pitchFamily="34" charset="0"/>
              <a:ea typeface="+mn-ea"/>
              <a:cs typeface="Biome Light" panose="020B0303030204020804" pitchFamily="34" charset="0"/>
            </a:endParaRPr>
          </a:p>
          <a:p>
            <a:pPr rtl="0"/>
            <a:endParaRPr lang="fi-FI" sz="1600" dirty="0">
              <a:solidFill>
                <a:schemeClr val="tx2">
                  <a:lumMod val="50000"/>
                </a:schemeClr>
              </a:solidFill>
              <a:latin typeface="Biome Light" panose="020B0303030204020804" pitchFamily="34" charset="0"/>
              <a:cs typeface="Biome Light" panose="020B0303030204020804" pitchFamily="34" charset="0"/>
            </a:endParaRPr>
          </a:p>
        </p:txBody>
      </p:sp>
      <p:sp>
        <p:nvSpPr>
          <p:cNvPr id="24" name="Päivämäärän paikkamerkki 3">
            <a:extLst>
              <a:ext uri="{FF2B5EF4-FFF2-40B4-BE49-F238E27FC236}">
                <a16:creationId xmlns:a16="http://schemas.microsoft.com/office/drawing/2014/main" id="{C4F3CC75-F9FA-4F77-9DD5-7E6C0F5C98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4F520E22-6CBE-4F98-A57B-673934BB76E5}" type="datetime1">
              <a:rPr lang="fi-FI" smtClean="0"/>
              <a:t>10.3.2025</a:t>
            </a:fld>
            <a:endParaRPr lang="fi-FI" dirty="0"/>
          </a:p>
        </p:txBody>
      </p:sp>
      <p:sp>
        <p:nvSpPr>
          <p:cNvPr id="25" name="Dian numeron paikkamerkki 5">
            <a:extLst>
              <a:ext uri="{FF2B5EF4-FFF2-40B4-BE49-F238E27FC236}">
                <a16:creationId xmlns:a16="http://schemas.microsoft.com/office/drawing/2014/main" id="{93B5B65C-5DE0-4F81-8115-758CDB591F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pPr rtl="0"/>
            <a:fld id="{294A09A9-5501-47C1-A89A-A340965A2BE2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1" name="Otsikko 1">
            <a:extLst>
              <a:ext uri="{FF2B5EF4-FFF2-40B4-BE49-F238E27FC236}">
                <a16:creationId xmlns:a16="http://schemas.microsoft.com/office/drawing/2014/main" id="{EF4A2ACE-2D85-4F78-818F-BBA6F6F0CC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5530" y="539225"/>
            <a:ext cx="3924300" cy="2434386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7200" dirty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rtl="0">
              <a:spcBef>
                <a:spcPts val="1000"/>
              </a:spcBef>
              <a:buFont typeface="Arial" panose="020B0604020202020204" pitchFamily="34" charset="0"/>
            </a:pPr>
            <a:r>
              <a:rPr lang="fi-FI"/>
              <a:t>Lisää otsikko napsauttamalla</a:t>
            </a:r>
            <a:endParaRPr lang="fi-FI" dirty="0"/>
          </a:p>
        </p:txBody>
      </p:sp>
      <p:cxnSp>
        <p:nvCxnSpPr>
          <p:cNvPr id="3" name="Suora yhdysviiva 2">
            <a:extLst>
              <a:ext uri="{FF2B5EF4-FFF2-40B4-BE49-F238E27FC236}">
                <a16:creationId xmlns:a16="http://schemas.microsoft.com/office/drawing/2014/main" id="{E4DCD8D3-DF79-446E-9961-5797EE888B4C}"/>
              </a:ext>
            </a:extLst>
          </p:cNvPr>
          <p:cNvCxnSpPr>
            <a:cxnSpLocks/>
          </p:cNvCxnSpPr>
          <p:nvPr userDrawn="1"/>
        </p:nvCxnSpPr>
        <p:spPr>
          <a:xfrm>
            <a:off x="1028700" y="457211"/>
            <a:ext cx="1142999" cy="0"/>
          </a:xfrm>
          <a:prstGeom prst="line">
            <a:avLst/>
          </a:prstGeom>
          <a:ln w="1587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9200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hteenvet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äivämäärän paikkamerkki 3">
            <a:extLst>
              <a:ext uri="{FF2B5EF4-FFF2-40B4-BE49-F238E27FC236}">
                <a16:creationId xmlns:a16="http://schemas.microsoft.com/office/drawing/2014/main" id="{FCB4EDDC-C544-421C-905C-A4D40D98A5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B980948F-F6C9-421C-A858-B65A7A29138F}" type="datetime1">
              <a:rPr lang="fi-FI" noProof="0" smtClean="0"/>
              <a:t>10.3.2025</a:t>
            </a:fld>
            <a:endParaRPr lang="fi-FI" noProof="0"/>
          </a:p>
        </p:txBody>
      </p:sp>
      <p:sp>
        <p:nvSpPr>
          <p:cNvPr id="16" name="Dian numeron paikkamerkki 5">
            <a:extLst>
              <a:ext uri="{FF2B5EF4-FFF2-40B4-BE49-F238E27FC236}">
                <a16:creationId xmlns:a16="http://schemas.microsoft.com/office/drawing/2014/main" id="{D9CBFDBF-2D2B-469A-9B2F-72F90474FB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pPr rtl="0"/>
            <a:fld id="{294A09A9-5501-47C1-A89A-A340965A2BE2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E1BA55D6-2810-4163-9D43-FEDA674E2D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6829" y="573503"/>
            <a:ext cx="10156826" cy="1369591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7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fi-FI" noProof="0"/>
              <a:t>Lisää otsikko napsauttamalla</a:t>
            </a:r>
          </a:p>
        </p:txBody>
      </p:sp>
      <p:cxnSp>
        <p:nvCxnSpPr>
          <p:cNvPr id="3" name="Suora yhdysviiva 2">
            <a:extLst>
              <a:ext uri="{FF2B5EF4-FFF2-40B4-BE49-F238E27FC236}">
                <a16:creationId xmlns:a16="http://schemas.microsoft.com/office/drawing/2014/main" id="{C9E87E0B-D644-4037-B322-715C648BAD3B}"/>
              </a:ext>
            </a:extLst>
          </p:cNvPr>
          <p:cNvCxnSpPr>
            <a:cxnSpLocks/>
          </p:cNvCxnSpPr>
          <p:nvPr userDrawn="1"/>
        </p:nvCxnSpPr>
        <p:spPr>
          <a:xfrm>
            <a:off x="1028700" y="457211"/>
            <a:ext cx="1142999" cy="0"/>
          </a:xfrm>
          <a:prstGeom prst="line">
            <a:avLst/>
          </a:prstGeom>
          <a:ln w="1587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64195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hteystiedo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Kuvan paikkamerkki 15">
            <a:extLst>
              <a:ext uri="{FF2B5EF4-FFF2-40B4-BE49-F238E27FC236}">
                <a16:creationId xmlns:a16="http://schemas.microsoft.com/office/drawing/2014/main" id="{940246AD-CE4F-4FD8-BCF6-5BA9ED62ACD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10300" y="3543302"/>
            <a:ext cx="4953000" cy="2849562"/>
          </a:xfrm>
        </p:spPr>
        <p:txBody>
          <a:bodyPr rtlCol="0"/>
          <a:lstStyle/>
          <a:p>
            <a:pPr rtl="0"/>
            <a:r>
              <a:rPr lang="fi-FI" noProof="0"/>
              <a:t>Lisää kuva napsauttamalla kuvaketta</a:t>
            </a:r>
          </a:p>
        </p:txBody>
      </p:sp>
      <p:sp>
        <p:nvSpPr>
          <p:cNvPr id="10" name="Kuvan paikkamerkki 13">
            <a:extLst>
              <a:ext uri="{FF2B5EF4-FFF2-40B4-BE49-F238E27FC236}">
                <a16:creationId xmlns:a16="http://schemas.microsoft.com/office/drawing/2014/main" id="{F8ECBB79-D5D3-4ECE-99F9-1B6834629E4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10300" y="465138"/>
            <a:ext cx="4953000" cy="2849562"/>
          </a:xfrm>
        </p:spPr>
        <p:txBody>
          <a:bodyPr rtlCol="0"/>
          <a:lstStyle/>
          <a:p>
            <a:pPr rtl="0"/>
            <a:r>
              <a:rPr lang="fi-FI" noProof="0"/>
              <a:t>Lisää kuva napsauttamalla kuvaketta</a:t>
            </a:r>
          </a:p>
        </p:txBody>
      </p:sp>
      <p:sp>
        <p:nvSpPr>
          <p:cNvPr id="11" name="Tekstin paikkamerkki 22">
            <a:extLst>
              <a:ext uri="{FF2B5EF4-FFF2-40B4-BE49-F238E27FC236}">
                <a16:creationId xmlns:a16="http://schemas.microsoft.com/office/drawing/2014/main" id="{C667C6DE-A3D4-4738-B7FC-43FB39FD7A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1917" y="517972"/>
            <a:ext cx="2956560" cy="1333500"/>
          </a:xfrm>
        </p:spPr>
        <p:txBody>
          <a:bodyPr rtlCol="0">
            <a:noAutofit/>
          </a:bodyPr>
          <a:lstStyle>
            <a:lvl1pPr marL="0" indent="0">
              <a:lnSpc>
                <a:spcPct val="90000"/>
              </a:lnSpc>
              <a:buNone/>
              <a:defRPr sz="8800" b="1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fi-FI" noProof="0"/>
              <a:t>1</a:t>
            </a:r>
          </a:p>
        </p:txBody>
      </p:sp>
      <p:sp>
        <p:nvSpPr>
          <p:cNvPr id="12" name="Tekstin paikkamerkki 18">
            <a:extLst>
              <a:ext uri="{FF2B5EF4-FFF2-40B4-BE49-F238E27FC236}">
                <a16:creationId xmlns:a16="http://schemas.microsoft.com/office/drawing/2014/main" id="{12C18C04-19C8-4ECC-83E8-6E65128CEF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40130" y="2009776"/>
            <a:ext cx="3924300" cy="2849562"/>
          </a:xfrm>
        </p:spPr>
        <p:txBody>
          <a:bodyPr rtlCol="0">
            <a:normAutofit/>
          </a:bodyPr>
          <a:lstStyle>
            <a:lvl1pPr marL="0" indent="0">
              <a:buNone/>
              <a:defRPr sz="1600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 rtl="0"/>
            <a:r>
              <a:rPr lang="fi-FI" noProof="0"/>
              <a:t>Muokkaa tekstin perustyylejä napsauttamalla</a:t>
            </a:r>
          </a:p>
        </p:txBody>
      </p:sp>
      <p:sp>
        <p:nvSpPr>
          <p:cNvPr id="15" name="Tekstin paikkamerkki 14">
            <a:extLst>
              <a:ext uri="{FF2B5EF4-FFF2-40B4-BE49-F238E27FC236}">
                <a16:creationId xmlns:a16="http://schemas.microsoft.com/office/drawing/2014/main" id="{4D14E5D8-EB42-4C87-B4AE-4746909A2D3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39813" y="5067300"/>
            <a:ext cx="3913187" cy="1319213"/>
          </a:xfrm>
        </p:spPr>
        <p:txBody>
          <a:bodyPr rtlCol="0">
            <a:normAutofit/>
          </a:bodyPr>
          <a:lstStyle>
            <a:lvl1pPr>
              <a:defRPr lang="en-US" sz="1600" kern="1200" dirty="0" smtClean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fi-FI" noProof="0"/>
              <a:t>Muokkaa tekstin perustyylejä napsauttamalla</a:t>
            </a:r>
          </a:p>
        </p:txBody>
      </p:sp>
      <p:sp>
        <p:nvSpPr>
          <p:cNvPr id="20" name="Päivämäärän paikkamerkki 3">
            <a:extLst>
              <a:ext uri="{FF2B5EF4-FFF2-40B4-BE49-F238E27FC236}">
                <a16:creationId xmlns:a16="http://schemas.microsoft.com/office/drawing/2014/main" id="{0649945F-7BBD-4042-AA34-709CE3402E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8B6B17A1-E99B-4549-A4DC-B908C283768D}" type="datetime1">
              <a:rPr lang="fi-FI" noProof="0" smtClean="0"/>
              <a:t>10.3.2025</a:t>
            </a:fld>
            <a:endParaRPr lang="fi-FI" noProof="0"/>
          </a:p>
        </p:txBody>
      </p:sp>
      <p:sp>
        <p:nvSpPr>
          <p:cNvPr id="21" name="Dian numeron paikkamerkki 5">
            <a:extLst>
              <a:ext uri="{FF2B5EF4-FFF2-40B4-BE49-F238E27FC236}">
                <a16:creationId xmlns:a16="http://schemas.microsoft.com/office/drawing/2014/main" id="{51936C4A-DE5F-4BFE-AED0-47E48CD460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pPr rtl="0"/>
            <a:fld id="{294A09A9-5501-47C1-A89A-A340965A2BE2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14" name="Otsikko 1">
            <a:extLst>
              <a:ext uri="{FF2B5EF4-FFF2-40B4-BE49-F238E27FC236}">
                <a16:creationId xmlns:a16="http://schemas.microsoft.com/office/drawing/2014/main" id="{F981B703-4F1F-41A6-AD71-3FFB2820FF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40130" y="465136"/>
            <a:ext cx="3935647" cy="1340615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dirty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rtl="0">
              <a:spcBef>
                <a:spcPts val="1000"/>
              </a:spcBef>
              <a:buFont typeface="Arial" panose="020B0604020202020204" pitchFamily="34" charset="0"/>
            </a:pPr>
            <a:r>
              <a:rPr lang="fi-FI" noProof="0"/>
              <a:t>Otsikko</a:t>
            </a:r>
          </a:p>
        </p:txBody>
      </p:sp>
    </p:spTree>
    <p:extLst>
      <p:ext uri="{BB962C8B-B14F-4D97-AF65-F5344CB8AC3E}">
        <p14:creationId xmlns:p14="http://schemas.microsoft.com/office/powerpoint/2010/main" val="435165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i-FI" noProof="0"/>
              <a:t>Muokkaa otsikon perustyyliä napsauttamalla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i-FI" noProof="0"/>
              <a:t>Muokkaa tekstin perustyylejä napsauttamalla</a:t>
            </a:r>
          </a:p>
          <a:p>
            <a:pPr lvl="1" rtl="0"/>
            <a:r>
              <a:rPr lang="fi-FI" noProof="0"/>
              <a:t>Toinen taso</a:t>
            </a:r>
          </a:p>
          <a:p>
            <a:pPr lvl="2" rtl="0"/>
            <a:r>
              <a:rPr lang="fi-FI" noProof="0"/>
              <a:t>Kolmas taso</a:t>
            </a:r>
          </a:p>
          <a:p>
            <a:pPr lvl="3" rtl="0"/>
            <a:r>
              <a:rPr lang="fi-FI" noProof="0"/>
              <a:t>Neljäs taso</a:t>
            </a:r>
          </a:p>
          <a:p>
            <a:pPr lvl="4" rtl="0"/>
            <a:r>
              <a:rPr lang="fi-FI" noProof="0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ED77A09-15C2-4E47-948E-AACAFCA47D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974052E0-D03C-4C43-BBA2-09BE0F95B51D}" type="datetime1">
              <a:rPr lang="fi-FI" noProof="0" smtClean="0"/>
              <a:t>10.3.2025</a:t>
            </a:fld>
            <a:endParaRPr lang="fi-FI" noProof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0567522-C3B6-46EB-A361-BEC2510B0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fi-FI" noProof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pPr rtl="0"/>
            <a:fld id="{294A09A9-5501-47C1-A89A-A340965A2BE2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60" r:id="rId6"/>
    <p:sldLayoutId id="2147483654" r:id="rId7"/>
    <p:sldLayoutId id="2147483659" r:id="rId8"/>
    <p:sldLayoutId id="2147483655" r:id="rId9"/>
    <p:sldLayoutId id="2147483656" r:id="rId10"/>
    <p:sldLayoutId id="2147483658" r:id="rId11"/>
    <p:sldLayoutId id="2147483657" r:id="rId12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648" userDrawn="1">
          <p15:clr>
            <a:srgbClr val="F26B43"/>
          </p15:clr>
        </p15:guide>
        <p15:guide id="2" pos="1176" userDrawn="1">
          <p15:clr>
            <a:srgbClr val="F26B43"/>
          </p15:clr>
        </p15:guide>
        <p15:guide id="3" pos="1296" userDrawn="1">
          <p15:clr>
            <a:srgbClr val="F26B43"/>
          </p15:clr>
        </p15:guide>
        <p15:guide id="4" pos="1824" userDrawn="1">
          <p15:clr>
            <a:srgbClr val="F26B43"/>
          </p15:clr>
        </p15:guide>
        <p15:guide id="5" pos="1944" userDrawn="1">
          <p15:clr>
            <a:srgbClr val="F26B43"/>
          </p15:clr>
        </p15:guide>
        <p15:guide id="6" pos="2472" userDrawn="1">
          <p15:clr>
            <a:srgbClr val="F26B43"/>
          </p15:clr>
        </p15:guide>
        <p15:guide id="7" pos="2592" userDrawn="1">
          <p15:clr>
            <a:srgbClr val="F26B43"/>
          </p15:clr>
        </p15:guide>
        <p15:guide id="8" pos="3120" userDrawn="1">
          <p15:clr>
            <a:srgbClr val="F26B43"/>
          </p15:clr>
        </p15:guide>
        <p15:guide id="9" pos="3240" userDrawn="1">
          <p15:clr>
            <a:srgbClr val="F26B43"/>
          </p15:clr>
        </p15:guide>
        <p15:guide id="10" pos="3792" userDrawn="1">
          <p15:clr>
            <a:srgbClr val="F26B43"/>
          </p15:clr>
        </p15:guide>
        <p15:guide id="11" pos="3912" userDrawn="1">
          <p15:clr>
            <a:srgbClr val="F26B43"/>
          </p15:clr>
        </p15:guide>
        <p15:guide id="12" pos="4416" userDrawn="1">
          <p15:clr>
            <a:srgbClr val="F26B43"/>
          </p15:clr>
        </p15:guide>
        <p15:guide id="13" pos="4560" userDrawn="1">
          <p15:clr>
            <a:srgbClr val="F26B43"/>
          </p15:clr>
        </p15:guide>
        <p15:guide id="14" pos="5088" userDrawn="1">
          <p15:clr>
            <a:srgbClr val="F26B43"/>
          </p15:clr>
        </p15:guide>
        <p15:guide id="15" pos="5208" userDrawn="1">
          <p15:clr>
            <a:srgbClr val="F26B43"/>
          </p15:clr>
        </p15:guide>
        <p15:guide id="16" pos="5736" userDrawn="1">
          <p15:clr>
            <a:srgbClr val="F26B43"/>
          </p15:clr>
        </p15:guide>
        <p15:guide id="17" pos="5856" userDrawn="1">
          <p15:clr>
            <a:srgbClr val="F26B43"/>
          </p15:clr>
        </p15:guide>
        <p15:guide id="18" pos="6384" userDrawn="1">
          <p15:clr>
            <a:srgbClr val="F26B43"/>
          </p15:clr>
        </p15:guide>
        <p15:guide id="19" pos="6504" userDrawn="1">
          <p15:clr>
            <a:srgbClr val="F26B43"/>
          </p15:clr>
        </p15:guide>
        <p15:guide id="20" pos="7032" userDrawn="1">
          <p15:clr>
            <a:srgbClr val="F26B43"/>
          </p15:clr>
        </p15:guide>
        <p15:guide id="21" orient="horz" pos="288" userDrawn="1">
          <p15:clr>
            <a:srgbClr val="F26B43"/>
          </p15:clr>
        </p15:guide>
        <p15:guide id="22" orient="horz" pos="1128" userDrawn="1">
          <p15:clr>
            <a:srgbClr val="F26B43"/>
          </p15:clr>
        </p15:guide>
        <p15:guide id="23" orient="horz" pos="1248" userDrawn="1">
          <p15:clr>
            <a:srgbClr val="F26B43"/>
          </p15:clr>
        </p15:guide>
        <p15:guide id="24" orient="horz" pos="2088" userDrawn="1">
          <p15:clr>
            <a:srgbClr val="F26B43"/>
          </p15:clr>
        </p15:guide>
        <p15:guide id="25" orient="horz" pos="2232" userDrawn="1">
          <p15:clr>
            <a:srgbClr val="F26B43"/>
          </p15:clr>
        </p15:guide>
        <p15:guide id="26" orient="horz" pos="3048" userDrawn="1">
          <p15:clr>
            <a:srgbClr val="F26B43"/>
          </p15:clr>
        </p15:guide>
        <p15:guide id="27" orient="horz" pos="3192" userDrawn="1">
          <p15:clr>
            <a:srgbClr val="F26B43"/>
          </p15:clr>
        </p15:guide>
        <p15:guide id="28" orient="horz" pos="403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ukes.fi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jp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kstiruutu 7">
            <a:extLst>
              <a:ext uri="{FF2B5EF4-FFF2-40B4-BE49-F238E27FC236}">
                <a16:creationId xmlns:a16="http://schemas.microsoft.com/office/drawing/2014/main" id="{F7DA27A1-E245-4C38-97D8-59BD3A3F4FD2}"/>
              </a:ext>
            </a:extLst>
          </p:cNvPr>
          <p:cNvSpPr txBox="1"/>
          <p:nvPr/>
        </p:nvSpPr>
        <p:spPr>
          <a:xfrm>
            <a:off x="5864915" y="5998228"/>
            <a:ext cx="62732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600" b="1" dirty="0" err="1">
                <a:solidFill>
                  <a:schemeClr val="tx2"/>
                </a:solidFill>
                <a:latin typeface="Tenorite" panose="00000500000000000000" pitchFamily="2" charset="0"/>
              </a:rPr>
              <a:t>Fingredient</a:t>
            </a:r>
            <a:r>
              <a:rPr lang="fi-FI" sz="1600" b="1" dirty="0">
                <a:solidFill>
                  <a:schemeClr val="tx2"/>
                </a:solidFill>
                <a:latin typeface="Tenorite" panose="00000500000000000000" pitchFamily="2" charset="0"/>
              </a:rPr>
              <a:t> Oy / www.kosmetiikan-turvallisuusarviot.fi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4047A41E-D66C-4198-A379-202D94162891}"/>
              </a:ext>
            </a:extLst>
          </p:cNvPr>
          <p:cNvSpPr txBox="1"/>
          <p:nvPr/>
        </p:nvSpPr>
        <p:spPr>
          <a:xfrm>
            <a:off x="6273246" y="6336782"/>
            <a:ext cx="54565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200" b="1" dirty="0">
                <a:latin typeface="Tenorite" panose="00000500000000000000" pitchFamily="2" charset="0"/>
              </a:rPr>
              <a:t>Elina Vikstedt  elina.vikstedt@fingredient.com</a:t>
            </a:r>
          </a:p>
        </p:txBody>
      </p:sp>
      <p:sp>
        <p:nvSpPr>
          <p:cNvPr id="12" name="Tekstiruutu 11">
            <a:extLst>
              <a:ext uri="{FF2B5EF4-FFF2-40B4-BE49-F238E27FC236}">
                <a16:creationId xmlns:a16="http://schemas.microsoft.com/office/drawing/2014/main" id="{97B5CAC7-BEE1-4424-8B3A-10DFC6EF7517}"/>
              </a:ext>
            </a:extLst>
          </p:cNvPr>
          <p:cNvSpPr txBox="1"/>
          <p:nvPr/>
        </p:nvSpPr>
        <p:spPr>
          <a:xfrm>
            <a:off x="6036401" y="1720133"/>
            <a:ext cx="598411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4000" b="1" dirty="0">
                <a:latin typeface="Tenorite" panose="00000500000000000000" pitchFamily="2" charset="0"/>
              </a:rPr>
              <a:t>Mitä kosmetiikan valmistajan tulisi tietää lainsäädännöstä ja</a:t>
            </a:r>
          </a:p>
          <a:p>
            <a:pPr algn="ctr"/>
            <a:r>
              <a:rPr lang="fi-FI" sz="4000" b="1" dirty="0">
                <a:latin typeface="Tenorite" panose="00000500000000000000" pitchFamily="2" charset="0"/>
              </a:rPr>
              <a:t>kosmeettisen valmisteen turvallisuusarvioinnista? </a:t>
            </a:r>
          </a:p>
        </p:txBody>
      </p:sp>
      <p:pic>
        <p:nvPicPr>
          <p:cNvPr id="4" name="Kuvan paikkamerkki 9" descr="kauneustuotteita ja koristelehtiä pöydällä">
            <a:extLst>
              <a:ext uri="{FF2B5EF4-FFF2-40B4-BE49-F238E27FC236}">
                <a16:creationId xmlns:a16="http://schemas.microsoft.com/office/drawing/2014/main" id="{2550301F-51C5-C074-C3F1-123D2546876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5918756" cy="6858000"/>
          </a:xfrm>
        </p:spPr>
      </p:pic>
    </p:spTree>
    <p:extLst>
      <p:ext uri="{BB962C8B-B14F-4D97-AF65-F5344CB8AC3E}">
        <p14:creationId xmlns:p14="http://schemas.microsoft.com/office/powerpoint/2010/main" val="22098070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3D38215E-DA65-431A-90EC-C9188673074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rtl="0"/>
            <a:fld id="{58710DDF-757A-4775-90B4-16DB75E8B286}" type="datetime1">
              <a:rPr lang="fi-FI" noProof="0" smtClean="0"/>
              <a:t>10.3.2025</a:t>
            </a:fld>
            <a:endParaRPr lang="fi-FI" noProof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B3925C90-D72F-4897-B4E7-96EBB69490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294A09A9-5501-47C1-A89A-A340965A2BE2}" type="slidenum">
              <a:rPr lang="fi-FI" noProof="0" smtClean="0"/>
              <a:pPr rtl="0"/>
              <a:t>2</a:t>
            </a:fld>
            <a:endParaRPr lang="fi-FI" noProof="0"/>
          </a:p>
        </p:txBody>
      </p:sp>
      <p:sp>
        <p:nvSpPr>
          <p:cNvPr id="5" name="Otsikko 4">
            <a:extLst>
              <a:ext uri="{FF2B5EF4-FFF2-40B4-BE49-F238E27FC236}">
                <a16:creationId xmlns:a16="http://schemas.microsoft.com/office/drawing/2014/main" id="{9CD449E6-B938-49DE-A9FF-726577FDD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823" y="656380"/>
            <a:ext cx="6995047" cy="2242441"/>
          </a:xfrm>
        </p:spPr>
        <p:txBody>
          <a:bodyPr>
            <a:normAutofit/>
          </a:bodyPr>
          <a:lstStyle/>
          <a:p>
            <a:r>
              <a:rPr lang="fi-FI" sz="6000" b="1" dirty="0">
                <a:latin typeface="Tenorite" panose="00000500000000000000" pitchFamily="2" charset="0"/>
              </a:rPr>
              <a:t>Keitä me olemme?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EFF88E82-CCB0-4603-9003-0BFFB3E1A20E}"/>
              </a:ext>
            </a:extLst>
          </p:cNvPr>
          <p:cNvSpPr txBox="1"/>
          <p:nvPr/>
        </p:nvSpPr>
        <p:spPr>
          <a:xfrm>
            <a:off x="497823" y="1777600"/>
            <a:ext cx="649328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i-FI" sz="2000" b="1" dirty="0" err="1">
                <a:solidFill>
                  <a:schemeClr val="accent2">
                    <a:lumMod val="50000"/>
                  </a:schemeClr>
                </a:solidFill>
                <a:latin typeface="Tenorite" panose="00000500000000000000" pitchFamily="2" charset="0"/>
              </a:rPr>
              <a:t>Fingredient</a:t>
            </a:r>
            <a:r>
              <a:rPr lang="fi-FI" sz="2000" b="1" dirty="0">
                <a:solidFill>
                  <a:schemeClr val="accent2">
                    <a:lumMod val="50000"/>
                  </a:schemeClr>
                </a:solidFill>
                <a:latin typeface="Tenorite" panose="00000500000000000000" pitchFamily="2" charset="0"/>
              </a:rPr>
              <a:t> Oy </a:t>
            </a:r>
            <a:r>
              <a:rPr lang="fi-FI" sz="2000" dirty="0">
                <a:solidFill>
                  <a:schemeClr val="accent2">
                    <a:lumMod val="50000"/>
                  </a:schemeClr>
                </a:solidFill>
                <a:latin typeface="Tenorite" panose="00000500000000000000" pitchFamily="2" charset="0"/>
              </a:rPr>
              <a:t>vuonna 2013 perustettu perheyritys. </a:t>
            </a: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srgbClr val="C0C9C2">
                    <a:lumMod val="50000"/>
                  </a:srgbClr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</a:rPr>
              <a:t>Perustanut </a:t>
            </a:r>
            <a:r>
              <a:rPr kumimoji="0" lang="fi-FI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C0C9C2">
                    <a:lumMod val="50000"/>
                  </a:srgbClr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</a:rPr>
              <a:t>Ft</a:t>
            </a: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srgbClr val="C0C9C2">
                    <a:lumMod val="50000"/>
                  </a:srgbClr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</a:rPr>
              <a:t>. Jari Siivari (Kemian tohtori), Jarilla 20-vuoden kokemus etenkin kasvien kemiasta.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i-FI" sz="2000" dirty="0">
                <a:solidFill>
                  <a:schemeClr val="accent2">
                    <a:lumMod val="50000"/>
                  </a:schemeClr>
                </a:solidFill>
                <a:latin typeface="Tenorite" panose="00000500000000000000" pitchFamily="2" charset="0"/>
              </a:rPr>
              <a:t>Toimintaa pääasiassa sopimusvalmistus (kasviuutteet ja biomassojen käsittely) ja asiantuntijapalvelut (luonnontuoteala, kosmetiikka).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i-FI" sz="2000" dirty="0">
                <a:solidFill>
                  <a:schemeClr val="accent2">
                    <a:lumMod val="50000"/>
                  </a:schemeClr>
                </a:solidFill>
                <a:latin typeface="Tenorite" panose="00000500000000000000" pitchFamily="2" charset="0"/>
              </a:rPr>
              <a:t>Vuonna 2016 perustettu oma konsepti kosmetiikkasektorille, </a:t>
            </a:r>
            <a:r>
              <a:rPr lang="fi-FI" sz="2000" b="1" dirty="0">
                <a:solidFill>
                  <a:schemeClr val="accent2">
                    <a:lumMod val="50000"/>
                  </a:schemeClr>
                </a:solidFill>
                <a:latin typeface="Tenorite" panose="00000500000000000000" pitchFamily="2" charset="0"/>
              </a:rPr>
              <a:t>turvallinenkosmetiikka.fi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i-FI" sz="2000" dirty="0">
                <a:solidFill>
                  <a:schemeClr val="accent2">
                    <a:lumMod val="50000"/>
                  </a:schemeClr>
                </a:solidFill>
                <a:latin typeface="Tenorite" panose="00000500000000000000" pitchFamily="2" charset="0"/>
              </a:rPr>
              <a:t>Johtava kosmetiikkasektorin asiantuntijapalveluiden tuottaja Suomessa.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i-FI" sz="2000" dirty="0">
                <a:solidFill>
                  <a:schemeClr val="accent2">
                    <a:lumMod val="50000"/>
                  </a:schemeClr>
                </a:solidFill>
                <a:latin typeface="Tenorite" panose="00000500000000000000" pitchFamily="2" charset="0"/>
              </a:rPr>
              <a:t>Asiakkaita pääasiassa pk-yritykset.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sz="2000" b="1" dirty="0">
              <a:solidFill>
                <a:schemeClr val="accent2">
                  <a:lumMod val="50000"/>
                </a:schemeClr>
              </a:solidFill>
              <a:latin typeface="Tenorite" panose="00000500000000000000" pitchFamily="2" charset="0"/>
            </a:endParaRPr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49CE5297-BA56-43D0-8E28-A75D9F46AD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0368" y="0"/>
            <a:ext cx="5139081" cy="6852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014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tsikko 7">
            <a:extLst>
              <a:ext uri="{FF2B5EF4-FFF2-40B4-BE49-F238E27FC236}">
                <a16:creationId xmlns:a16="http://schemas.microsoft.com/office/drawing/2014/main" id="{E19BF1C0-EE32-4EEE-9539-CE8473AA2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533" y="539225"/>
            <a:ext cx="11163117" cy="1069656"/>
          </a:xfrm>
        </p:spPr>
        <p:txBody>
          <a:bodyPr rtlCol="0">
            <a:noAutofit/>
          </a:bodyPr>
          <a:lstStyle/>
          <a:p>
            <a:pPr rtl="0"/>
            <a:r>
              <a:rPr lang="fi-FI" sz="4400" b="1" dirty="0">
                <a:latin typeface="Tenorite" panose="00000500000000000000" pitchFamily="2" charset="0"/>
              </a:rPr>
              <a:t>PALVELUMME KOSMETIIKKASEKTORILLA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34BD264-B274-4D4C-8E2B-C6F7606B254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603077" y="1691832"/>
            <a:ext cx="7028011" cy="4473575"/>
          </a:xfrm>
        </p:spPr>
        <p:txBody>
          <a:bodyPr rtlCol="0">
            <a:normAutofit/>
          </a:bodyPr>
          <a:lstStyle/>
          <a:p>
            <a:pPr marL="0" indent="0" rtl="0">
              <a:lnSpc>
                <a:spcPct val="100000"/>
              </a:lnSpc>
              <a:buNone/>
            </a:pPr>
            <a:r>
              <a:rPr lang="fi-FI" b="1" dirty="0">
                <a:solidFill>
                  <a:schemeClr val="accent2">
                    <a:lumMod val="50000"/>
                  </a:schemeClr>
                </a:solidFill>
                <a:latin typeface="Tenorite" panose="00000500000000000000" pitchFamily="2" charset="0"/>
                <a:cs typeface="Biome Light" panose="020B0303030204020804" pitchFamily="34" charset="0"/>
              </a:rPr>
              <a:t>Asiantuntijapalvelut</a:t>
            </a:r>
          </a:p>
          <a:p>
            <a:pPr marL="285750" indent="-285750" rtl="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i-FI" sz="1800" dirty="0">
                <a:solidFill>
                  <a:schemeClr val="accent2">
                    <a:lumMod val="50000"/>
                  </a:schemeClr>
                </a:solidFill>
                <a:latin typeface="Tenorite" panose="00000500000000000000" pitchFamily="2" charset="0"/>
                <a:cs typeface="Biome Light" panose="020B0303030204020804" pitchFamily="34" charset="0"/>
              </a:rPr>
              <a:t>Kosmetiikkatuotteiden turvallisuuden arviointi asiantuntemuksella</a:t>
            </a:r>
          </a:p>
          <a:p>
            <a:pPr marL="285750" indent="-285750" rtl="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i-FI" sz="1800" dirty="0">
                <a:solidFill>
                  <a:schemeClr val="accent2">
                    <a:lumMod val="50000"/>
                  </a:schemeClr>
                </a:solidFill>
                <a:latin typeface="Tenorite" panose="00000500000000000000" pitchFamily="2" charset="0"/>
                <a:cs typeface="Biome Light" panose="020B0303030204020804" pitchFamily="34" charset="0"/>
              </a:rPr>
              <a:t>Tuotteiden laboratoriotestaukset (mm. mikrobiologia, epäpuhtaudet, ihoärsytys, UV-suoja)</a:t>
            </a:r>
          </a:p>
          <a:p>
            <a:pPr marL="285750" indent="-285750" rtl="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i-FI" sz="1800" dirty="0">
                <a:solidFill>
                  <a:schemeClr val="accent2">
                    <a:lumMod val="50000"/>
                  </a:schemeClr>
                </a:solidFill>
                <a:latin typeface="Tenorite" panose="00000500000000000000" pitchFamily="2" charset="0"/>
                <a:cs typeface="Biome Light" panose="020B0303030204020804" pitchFamily="34" charset="0"/>
              </a:rPr>
              <a:t>Muu konsultointi ja lainsäädäntöasiat</a:t>
            </a:r>
          </a:p>
          <a:p>
            <a:pPr marL="285750" indent="-285750" rtl="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fi-FI" sz="1600" dirty="0">
              <a:solidFill>
                <a:schemeClr val="accent2">
                  <a:lumMod val="50000"/>
                </a:schemeClr>
              </a:solidFill>
              <a:latin typeface="Tenorite" panose="00000500000000000000" pitchFamily="2" charset="0"/>
              <a:cs typeface="Biome Light" panose="020B0303030204020804" pitchFamily="34" charset="0"/>
            </a:endParaRPr>
          </a:p>
          <a:p>
            <a:pPr marL="0" indent="0" rtl="0">
              <a:lnSpc>
                <a:spcPct val="100000"/>
              </a:lnSpc>
              <a:buNone/>
            </a:pPr>
            <a:r>
              <a:rPr lang="fi-FI" b="1" dirty="0">
                <a:solidFill>
                  <a:schemeClr val="accent2">
                    <a:lumMod val="50000"/>
                  </a:schemeClr>
                </a:solidFill>
                <a:latin typeface="Tenorite" panose="00000500000000000000" pitchFamily="2" charset="0"/>
                <a:cs typeface="Biome Light" panose="020B0303030204020804" pitchFamily="34" charset="0"/>
              </a:rPr>
              <a:t>Valmistus</a:t>
            </a:r>
          </a:p>
          <a:p>
            <a:pPr marL="285750" indent="-285750" rtl="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i-FI" sz="1800" dirty="0">
                <a:solidFill>
                  <a:schemeClr val="accent2">
                    <a:lumMod val="50000"/>
                  </a:schemeClr>
                </a:solidFill>
                <a:latin typeface="Tenorite" panose="00000500000000000000" pitchFamily="2" charset="0"/>
                <a:cs typeface="Biome Light" panose="020B0303030204020804" pitchFamily="34" charset="0"/>
              </a:rPr>
              <a:t>Kotimaisten kasviuutteiden sopimusvalmistus</a:t>
            </a:r>
          </a:p>
          <a:p>
            <a:pPr marL="285750" indent="-285750" rtl="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i-FI" sz="1800" dirty="0">
                <a:solidFill>
                  <a:schemeClr val="accent2">
                    <a:lumMod val="50000"/>
                  </a:schemeClr>
                </a:solidFill>
                <a:latin typeface="Tenorite" panose="00000500000000000000" pitchFamily="2" charset="0"/>
                <a:cs typeface="Biome Light" panose="020B0303030204020804" pitchFamily="34" charset="0"/>
              </a:rPr>
              <a:t>Lopputuotteiden sopimusvalmistus </a:t>
            </a:r>
          </a:p>
        </p:txBody>
      </p:sp>
      <p:sp>
        <p:nvSpPr>
          <p:cNvPr id="31" name="Dian numeron paikkamerkki 30">
            <a:extLst>
              <a:ext uri="{FF2B5EF4-FFF2-40B4-BE49-F238E27FC236}">
                <a16:creationId xmlns:a16="http://schemas.microsoft.com/office/drawing/2014/main" id="{AD175D2A-0058-45E0-AAF6-7260876F00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fi-FI" smtClean="0"/>
              <a:pPr rtl="0"/>
              <a:t>3</a:t>
            </a:fld>
            <a:endParaRPr lang="fi-FI"/>
          </a:p>
        </p:txBody>
      </p:sp>
      <p:pic>
        <p:nvPicPr>
          <p:cNvPr id="7" name="Kuvan paikkamerkki 12" descr="vaaleanpunainen kukka">
            <a:extLst>
              <a:ext uri="{FF2B5EF4-FFF2-40B4-BE49-F238E27FC236}">
                <a16:creationId xmlns:a16="http://schemas.microsoft.com/office/drawing/2014/main" id="{9F3E9E42-DAF0-4652-B915-1720D6E8253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8700" y="1613222"/>
            <a:ext cx="3223630" cy="5238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119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BD825CB-5684-4E97-80FA-A48BC074B9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65138"/>
            <a:ext cx="4366177" cy="1340615"/>
          </a:xfrm>
        </p:spPr>
        <p:txBody>
          <a:bodyPr rtlCol="0"/>
          <a:lstStyle/>
          <a:p>
            <a:pPr rtl="0"/>
            <a:r>
              <a:rPr lang="fi-FI" b="1" dirty="0">
                <a:latin typeface="Tenorite" panose="00000500000000000000" pitchFamily="2" charset="0"/>
              </a:rPr>
              <a:t>Sääntely lyhyesti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5B371F2-DBA5-415A-82C8-651F587B85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" y="1664336"/>
            <a:ext cx="5151120" cy="453969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 rtl="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i-FI" sz="1600" dirty="0">
                <a:solidFill>
                  <a:schemeClr val="accent2">
                    <a:lumMod val="50000"/>
                  </a:schemeClr>
                </a:solidFill>
                <a:latin typeface="Tenorite" panose="00000500000000000000" pitchFamily="2" charset="0"/>
                <a:cs typeface="Biome Light" panose="020B0303030204020804" pitchFamily="34" charset="0"/>
              </a:rPr>
              <a:t>Kosmetiikkatuotteista säännellään EU tasolla asetuksella EC 1223/2009 ja kansallisesti laissa kosmeettisista valmisteista (492/2013). </a:t>
            </a:r>
          </a:p>
          <a:p>
            <a:pPr marL="285750" indent="-285750" rtl="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i-FI" dirty="0">
                <a:solidFill>
                  <a:schemeClr val="accent2">
                    <a:lumMod val="50000"/>
                  </a:schemeClr>
                </a:solidFill>
                <a:latin typeface="Tenorite" panose="00000500000000000000" pitchFamily="2" charset="0"/>
                <a:cs typeface="Biome Light" panose="020B0303030204020804" pitchFamily="34" charset="0"/>
              </a:rPr>
              <a:t>Suomessa valvova viranomainen on Turvallisuus- ja kemikaalivirasto eli Tukes (</a:t>
            </a:r>
            <a:r>
              <a:rPr lang="fi-FI" dirty="0">
                <a:solidFill>
                  <a:schemeClr val="accent2">
                    <a:lumMod val="50000"/>
                  </a:schemeClr>
                </a:solidFill>
                <a:latin typeface="Tenorite" panose="00000500000000000000" pitchFamily="2" charset="0"/>
                <a:cs typeface="Biome Light" panose="020B03030302040208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www.tukes.fi</a:t>
            </a:r>
            <a:r>
              <a:rPr lang="fi-FI" dirty="0">
                <a:solidFill>
                  <a:schemeClr val="accent2">
                    <a:lumMod val="50000"/>
                  </a:schemeClr>
                </a:solidFill>
                <a:latin typeface="Tenorite" panose="00000500000000000000" pitchFamily="2" charset="0"/>
                <a:cs typeface="Biome Light" panose="020B0303030204020804" pitchFamily="34" charset="0"/>
              </a:rPr>
              <a:t>) </a:t>
            </a:r>
          </a:p>
          <a:p>
            <a:pPr marL="285750" indent="-285750" rtl="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i-FI" dirty="0">
                <a:solidFill>
                  <a:schemeClr val="accent2">
                    <a:lumMod val="50000"/>
                  </a:schemeClr>
                </a:solidFill>
                <a:latin typeface="Tenorite" panose="00000500000000000000" pitchFamily="2" charset="0"/>
                <a:cs typeface="Biome Light" panose="020B0303030204020804" pitchFamily="34" charset="0"/>
              </a:rPr>
              <a:t>Ei </a:t>
            </a:r>
            <a:r>
              <a:rPr lang="fi-FI" dirty="0" err="1">
                <a:solidFill>
                  <a:schemeClr val="accent2">
                    <a:lumMod val="50000"/>
                  </a:schemeClr>
                </a:solidFill>
                <a:latin typeface="Tenorite" panose="00000500000000000000" pitchFamily="2" charset="0"/>
                <a:cs typeface="Biome Light" panose="020B0303030204020804" pitchFamily="34" charset="0"/>
              </a:rPr>
              <a:t>ennaltahyväksymismenettelyä</a:t>
            </a:r>
            <a:r>
              <a:rPr lang="fi-FI" dirty="0">
                <a:solidFill>
                  <a:schemeClr val="accent2">
                    <a:lumMod val="50000"/>
                  </a:schemeClr>
                </a:solidFill>
                <a:latin typeface="Tenorite" panose="00000500000000000000" pitchFamily="2" charset="0"/>
                <a:cs typeface="Biome Light" panose="020B0303030204020804" pitchFamily="34" charset="0"/>
              </a:rPr>
              <a:t>, eli viranomainen ei tarkasta tuotteita ennen niiden asettamista markkinoille. Velvollisuus tuotteiden turvallisuudesta on markkinoille asettajalla eli vastuuhenkilöllä. </a:t>
            </a:r>
          </a:p>
          <a:p>
            <a:pPr marL="285750" indent="-285750" rtl="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i-FI" sz="1600" dirty="0">
                <a:solidFill>
                  <a:schemeClr val="accent2">
                    <a:lumMod val="50000"/>
                  </a:schemeClr>
                </a:solidFill>
                <a:latin typeface="Tenorite" panose="00000500000000000000" pitchFamily="2" charset="0"/>
                <a:cs typeface="Biome Light" panose="020B0303030204020804" pitchFamily="34" charset="0"/>
              </a:rPr>
              <a:t>EU:ssa sääntely kuitenkin tiukkaa, tavoitteena varmistaa, että kaikki markkinoille laskettavat tuotteet ovat kuluttajille turvallisia. </a:t>
            </a:r>
          </a:p>
          <a:p>
            <a:pPr marL="0" indent="0" rtl="0">
              <a:lnSpc>
                <a:spcPct val="150000"/>
              </a:lnSpc>
              <a:buNone/>
            </a:pPr>
            <a:endParaRPr lang="fi-FI" sz="1600" dirty="0">
              <a:solidFill>
                <a:schemeClr val="accent2">
                  <a:lumMod val="50000"/>
                </a:schemeClr>
              </a:solidFill>
              <a:latin typeface="Biome Light" panose="020B0303030204020804" pitchFamily="34" charset="0"/>
              <a:cs typeface="Biome Light" panose="020B0303030204020804" pitchFamily="34" charset="0"/>
            </a:endParaRPr>
          </a:p>
          <a:p>
            <a:pPr marL="0" indent="0" rtl="0">
              <a:lnSpc>
                <a:spcPct val="150000"/>
              </a:lnSpc>
              <a:buNone/>
            </a:pPr>
            <a:endParaRPr lang="fi-FI" sz="1600" dirty="0">
              <a:solidFill>
                <a:schemeClr val="accent2">
                  <a:lumMod val="50000"/>
                </a:schemeClr>
              </a:solidFill>
              <a:latin typeface="Biome Light" panose="020B0303030204020804" pitchFamily="34" charset="0"/>
              <a:cs typeface="Biome Light" panose="020B0303030204020804" pitchFamily="34" charset="0"/>
            </a:endParaRPr>
          </a:p>
        </p:txBody>
      </p:sp>
      <p:pic>
        <p:nvPicPr>
          <p:cNvPr id="13" name="Kuvan paikkamerkki 12" descr="erilaisia kasvojen hoitotuotteita">
            <a:extLst>
              <a:ext uri="{FF2B5EF4-FFF2-40B4-BE49-F238E27FC236}">
                <a16:creationId xmlns:a16="http://schemas.microsoft.com/office/drawing/2014/main" id="{D5094D89-3467-444F-9A3D-B2B71654A75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Kuvan paikkamerkki 14" descr="nainen puhdistamassa kasvojaan">
            <a:extLst>
              <a:ext uri="{FF2B5EF4-FFF2-40B4-BE49-F238E27FC236}">
                <a16:creationId xmlns:a16="http://schemas.microsoft.com/office/drawing/2014/main" id="{6C7D5080-FE21-4E07-928E-9E970CC7E5E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10300" y="3543302"/>
            <a:ext cx="4953000" cy="2849562"/>
          </a:xfrm>
        </p:spPr>
      </p:pic>
      <p:sp>
        <p:nvSpPr>
          <p:cNvPr id="24" name="Dian numeron paikkamerkki 23">
            <a:extLst>
              <a:ext uri="{FF2B5EF4-FFF2-40B4-BE49-F238E27FC236}">
                <a16:creationId xmlns:a16="http://schemas.microsoft.com/office/drawing/2014/main" id="{EF02AD77-17EE-49EB-8387-86DED6AD89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fi-FI" smtClean="0"/>
              <a:pPr rtl="0"/>
              <a:t>4</a:t>
            </a:fld>
            <a:endParaRPr lang="fi-FI"/>
          </a:p>
        </p:txBody>
      </p:sp>
      <p:sp>
        <p:nvSpPr>
          <p:cNvPr id="14" name="Päivämäärän paikkamerkki 14">
            <a:extLst>
              <a:ext uri="{FF2B5EF4-FFF2-40B4-BE49-F238E27FC236}">
                <a16:creationId xmlns:a16="http://schemas.microsoft.com/office/drawing/2014/main" id="{76B19F48-FB6A-4E6C-8B69-80FD6C7371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5075258" cy="365125"/>
          </a:xfrm>
        </p:spPr>
        <p:txBody>
          <a:bodyPr rtlCol="0"/>
          <a:lstStyle/>
          <a:p>
            <a:pPr rtl="0"/>
            <a:r>
              <a:rPr lang="fi-FI" sz="1200" dirty="0">
                <a:solidFill>
                  <a:schemeClr val="accent1">
                    <a:lumMod val="50000"/>
                  </a:schemeClr>
                </a:solidFill>
                <a:latin typeface="Tenorite" panose="00000500000000000000" pitchFamily="2" charset="0"/>
              </a:rPr>
              <a:t>© </a:t>
            </a:r>
            <a:r>
              <a:rPr lang="fi-FI" sz="1200" dirty="0" err="1">
                <a:solidFill>
                  <a:schemeClr val="accent1">
                    <a:lumMod val="50000"/>
                  </a:schemeClr>
                </a:solidFill>
                <a:latin typeface="Tenorite" panose="00000500000000000000" pitchFamily="2" charset="0"/>
              </a:rPr>
              <a:t>Fingredient</a:t>
            </a:r>
            <a:r>
              <a:rPr lang="fi-FI" sz="1200" dirty="0">
                <a:solidFill>
                  <a:schemeClr val="accent1">
                    <a:lumMod val="50000"/>
                  </a:schemeClr>
                </a:solidFill>
                <a:latin typeface="Tenorite" panose="00000500000000000000" pitchFamily="2" charset="0"/>
              </a:rPr>
              <a:t> Oy</a:t>
            </a:r>
          </a:p>
        </p:txBody>
      </p:sp>
    </p:spTree>
    <p:extLst>
      <p:ext uri="{BB962C8B-B14F-4D97-AF65-F5344CB8AC3E}">
        <p14:creationId xmlns:p14="http://schemas.microsoft.com/office/powerpoint/2010/main" val="42377789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7EC7143C-F41E-4C6B-B748-5BC55DB971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0150" y="1512803"/>
            <a:ext cx="10732106" cy="4906840"/>
          </a:xfrm>
        </p:spPr>
        <p:txBody>
          <a:bodyPr>
            <a:normAutofit fontScale="40000" lnSpcReduction="20000"/>
          </a:bodyPr>
          <a:lstStyle/>
          <a:p>
            <a:pPr>
              <a:lnSpc>
                <a:spcPct val="100000"/>
              </a:lnSpc>
            </a:pPr>
            <a:r>
              <a:rPr lang="fi-FI" sz="4000" b="1" dirty="0">
                <a:latin typeface="Tenorite" panose="00000500000000000000" pitchFamily="2" charset="0"/>
              </a:rPr>
              <a:t>Turvallisuusarviointi (CPSR) </a:t>
            </a:r>
            <a:r>
              <a:rPr lang="fi-FI" sz="4000" dirty="0">
                <a:latin typeface="Tenorite" panose="00000500000000000000" pitchFamily="2" charset="0"/>
              </a:rPr>
              <a:t>– </a:t>
            </a:r>
            <a:r>
              <a:rPr lang="fi-FI" sz="4000" dirty="0" err="1">
                <a:latin typeface="Tenorite" panose="00000500000000000000" pitchFamily="2" charset="0"/>
              </a:rPr>
              <a:t>Jokaiselletuotteelle</a:t>
            </a:r>
            <a:r>
              <a:rPr lang="fi-FI" sz="4000" dirty="0">
                <a:latin typeface="Tenorite" panose="00000500000000000000" pitchFamily="2" charset="0"/>
              </a:rPr>
              <a:t> on laadittava </a:t>
            </a:r>
            <a:r>
              <a:rPr lang="fi-FI" sz="4000" dirty="0" err="1">
                <a:latin typeface="Tenorite" panose="00000500000000000000" pitchFamily="2" charset="0"/>
              </a:rPr>
              <a:t>Cosmetic</a:t>
            </a:r>
            <a:r>
              <a:rPr lang="fi-FI" sz="4000" dirty="0">
                <a:latin typeface="Tenorite" panose="00000500000000000000" pitchFamily="2" charset="0"/>
              </a:rPr>
              <a:t> </a:t>
            </a:r>
            <a:r>
              <a:rPr lang="fi-FI" sz="4000" dirty="0" err="1">
                <a:latin typeface="Tenorite" panose="00000500000000000000" pitchFamily="2" charset="0"/>
              </a:rPr>
              <a:t>ProductSafety</a:t>
            </a:r>
            <a:r>
              <a:rPr lang="fi-FI" sz="4000" dirty="0">
                <a:latin typeface="Tenorite" panose="00000500000000000000" pitchFamily="2" charset="0"/>
              </a:rPr>
              <a:t> Report (CPSR).</a:t>
            </a:r>
          </a:p>
          <a:p>
            <a:pPr>
              <a:lnSpc>
                <a:spcPct val="100000"/>
              </a:lnSpc>
            </a:pPr>
            <a:r>
              <a:rPr lang="fi-FI" sz="4000" b="1" dirty="0">
                <a:latin typeface="Tenorite" panose="00000500000000000000" pitchFamily="2" charset="0"/>
              </a:rPr>
              <a:t>Vastuuhenkilö (</a:t>
            </a:r>
            <a:r>
              <a:rPr lang="fi-FI" sz="4000" b="1" dirty="0" err="1">
                <a:latin typeface="Tenorite" panose="00000500000000000000" pitchFamily="2" charset="0"/>
              </a:rPr>
              <a:t>Responsible</a:t>
            </a:r>
            <a:r>
              <a:rPr lang="fi-FI" sz="4000" b="1" dirty="0">
                <a:latin typeface="Tenorite" panose="00000500000000000000" pitchFamily="2" charset="0"/>
              </a:rPr>
              <a:t> Person, RP) </a:t>
            </a:r>
            <a:r>
              <a:rPr lang="fi-FI" sz="4000" dirty="0">
                <a:latin typeface="Tenorite" panose="00000500000000000000" pitchFamily="2" charset="0"/>
              </a:rPr>
              <a:t>–Jokaisella tuotteella on oltava nimetty vastuuhenkilö, joka varmistaa säädösten noudattamisen.</a:t>
            </a:r>
          </a:p>
          <a:p>
            <a:pPr>
              <a:lnSpc>
                <a:spcPct val="100000"/>
              </a:lnSpc>
            </a:pPr>
            <a:r>
              <a:rPr lang="fi-FI" sz="4000" b="1" dirty="0">
                <a:latin typeface="Tenorite" panose="00000500000000000000" pitchFamily="2" charset="0"/>
              </a:rPr>
              <a:t>CPNP-rekisteröinti </a:t>
            </a:r>
            <a:r>
              <a:rPr lang="fi-FI" sz="4000" dirty="0">
                <a:latin typeface="Tenorite" panose="00000500000000000000" pitchFamily="2" charset="0"/>
              </a:rPr>
              <a:t>– Tuote on ilmoitettava EU:n kosmetiikkatuotteiden ilmoitusportaaliin (CPNP) ennen markkinoille saattamista.</a:t>
            </a:r>
          </a:p>
          <a:p>
            <a:pPr>
              <a:lnSpc>
                <a:spcPct val="100000"/>
              </a:lnSpc>
            </a:pPr>
            <a:r>
              <a:rPr lang="fi-FI" sz="4000" b="1" dirty="0">
                <a:latin typeface="Tenorite" panose="00000500000000000000" pitchFamily="2" charset="0"/>
              </a:rPr>
              <a:t>Pakkausmerkinnät</a:t>
            </a:r>
            <a:r>
              <a:rPr lang="fi-FI" sz="4000" dirty="0">
                <a:latin typeface="Tenorite" panose="00000500000000000000" pitchFamily="2" charset="0"/>
              </a:rPr>
              <a:t> – Pakkauksessa on oltava pakolliset tiedot, kuten INCI-luettelo, käyttöohjeet, varoitukset ja vastuuhenkilön yhteystiedot.</a:t>
            </a:r>
          </a:p>
          <a:p>
            <a:pPr>
              <a:lnSpc>
                <a:spcPct val="100000"/>
              </a:lnSpc>
            </a:pPr>
            <a:r>
              <a:rPr lang="fi-FI" sz="4000" b="1" dirty="0">
                <a:latin typeface="Tenorite" panose="00000500000000000000" pitchFamily="2" charset="0"/>
              </a:rPr>
              <a:t>Hyvä valmistustapa (GMP) </a:t>
            </a:r>
            <a:r>
              <a:rPr lang="fi-FI" sz="4000" dirty="0">
                <a:latin typeface="Tenorite" panose="00000500000000000000" pitchFamily="2" charset="0"/>
              </a:rPr>
              <a:t>– Tuotteen on täytettävä ISO 22716 -standardin mukaiset hyvän valmistustavan vaatimukset.</a:t>
            </a:r>
          </a:p>
          <a:p>
            <a:pPr>
              <a:lnSpc>
                <a:spcPct val="100000"/>
              </a:lnSpc>
            </a:pPr>
            <a:r>
              <a:rPr lang="fi-FI" sz="4000" b="1" dirty="0">
                <a:latin typeface="Tenorite" panose="00000500000000000000" pitchFamily="2" charset="0"/>
              </a:rPr>
              <a:t>Kielletyt ja rajoitetut aineet </a:t>
            </a:r>
            <a:r>
              <a:rPr lang="fi-FI" sz="4000" dirty="0">
                <a:latin typeface="Tenorite" panose="00000500000000000000" pitchFamily="2" charset="0"/>
              </a:rPr>
              <a:t>– Tuote ei saa sisältää kosmetiikka-asetuksen (EC 1223/2009) liitteissä II ja III mainittuja kiellettyjä tai rajoitettuja aineita.</a:t>
            </a:r>
          </a:p>
          <a:p>
            <a:pPr>
              <a:lnSpc>
                <a:spcPct val="100000"/>
              </a:lnSpc>
            </a:pPr>
            <a:r>
              <a:rPr lang="fi-FI" sz="4000" b="1" dirty="0">
                <a:latin typeface="Tenorite" panose="00000500000000000000" pitchFamily="2" charset="0"/>
              </a:rPr>
              <a:t>Markkinointiväittämät </a:t>
            </a:r>
            <a:r>
              <a:rPr lang="fi-FI" sz="4000" dirty="0">
                <a:latin typeface="Tenorite" panose="00000500000000000000" pitchFamily="2" charset="0"/>
              </a:rPr>
              <a:t>– Kaikkien markkinointiväitteiden (esim. "</a:t>
            </a:r>
            <a:r>
              <a:rPr lang="fi-FI" sz="4000" dirty="0" err="1">
                <a:latin typeface="Tenorite" panose="00000500000000000000" pitchFamily="2" charset="0"/>
              </a:rPr>
              <a:t>hypoallergeeninen</a:t>
            </a:r>
            <a:r>
              <a:rPr lang="fi-FI" sz="4000" dirty="0">
                <a:latin typeface="Tenorite" panose="00000500000000000000" pitchFamily="2" charset="0"/>
              </a:rPr>
              <a:t>", "dermatologisesti testattu") on oltava todennettavissa tieteellisin perustein.</a:t>
            </a:r>
          </a:p>
          <a:p>
            <a:pPr>
              <a:lnSpc>
                <a:spcPct val="100000"/>
              </a:lnSpc>
            </a:pPr>
            <a:r>
              <a:rPr lang="fi-FI" sz="4000" b="1" dirty="0">
                <a:latin typeface="Tenorite" panose="00000500000000000000" pitchFamily="2" charset="0"/>
              </a:rPr>
              <a:t>Mikrobiologinen ja fysikaalinen laatu </a:t>
            </a:r>
            <a:r>
              <a:rPr lang="fi-FI" sz="4000" dirty="0">
                <a:latin typeface="Tenorite" panose="00000500000000000000" pitchFamily="2" charset="0"/>
              </a:rPr>
              <a:t>– Tuotteen on täytettävä turvallisuusvaatimukset koko säilyvyysajan.</a:t>
            </a:r>
          </a:p>
          <a:p>
            <a:pPr>
              <a:lnSpc>
                <a:spcPct val="100000"/>
              </a:lnSpc>
            </a:pPr>
            <a:r>
              <a:rPr lang="fi-FI" sz="4000" b="1" dirty="0">
                <a:latin typeface="Tenorite" panose="00000500000000000000" pitchFamily="2" charset="0"/>
              </a:rPr>
              <a:t>Jäljitettävyys ja tuoteturvallisuus </a:t>
            </a:r>
            <a:r>
              <a:rPr lang="fi-FI" sz="4000" dirty="0">
                <a:latin typeface="Tenorite" panose="00000500000000000000" pitchFamily="2" charset="0"/>
              </a:rPr>
              <a:t>– Valmistajan tai maahantuojan on pystyttävä osoittamaan tuotteen vaatimustenmukaisuus ja reagoimaan mahdollisiin turvallisuusriskeihin.</a:t>
            </a:r>
            <a:endParaRPr lang="fi-FI" sz="1800" dirty="0">
              <a:latin typeface="Tenorite" panose="00000500000000000000" pitchFamily="2" charset="0"/>
            </a:endParaRPr>
          </a:p>
          <a:p>
            <a:endParaRPr lang="fi-FI" dirty="0">
              <a:latin typeface="Tenorite" panose="00000500000000000000" pitchFamily="2" charset="0"/>
            </a:endParaRPr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34C6340A-F059-46E1-81A9-B89EEC361A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294A09A9-5501-47C1-A89A-A340965A2BE2}" type="slidenum">
              <a:rPr lang="fi-FI" noProof="0" smtClean="0"/>
              <a:pPr rtl="0"/>
              <a:t>5</a:t>
            </a:fld>
            <a:endParaRPr lang="fi-FI" noProof="0"/>
          </a:p>
        </p:txBody>
      </p:sp>
      <p:sp>
        <p:nvSpPr>
          <p:cNvPr id="9" name="Otsikko 8">
            <a:extLst>
              <a:ext uri="{FF2B5EF4-FFF2-40B4-BE49-F238E27FC236}">
                <a16:creationId xmlns:a16="http://schemas.microsoft.com/office/drawing/2014/main" id="{BF6E767B-65F5-42B8-B002-5609358F35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150" y="286453"/>
            <a:ext cx="11286286" cy="1340615"/>
          </a:xfrm>
        </p:spPr>
        <p:txBody>
          <a:bodyPr/>
          <a:lstStyle/>
          <a:p>
            <a:r>
              <a:rPr lang="fi-FI" sz="4000" b="1" dirty="0">
                <a:latin typeface="Tenorite" panose="00000500000000000000" pitchFamily="2" charset="0"/>
              </a:rPr>
              <a:t>Mitä edellytetään? Velvoitteet pähkinänkuoressa</a:t>
            </a:r>
          </a:p>
        </p:txBody>
      </p:sp>
      <p:sp>
        <p:nvSpPr>
          <p:cNvPr id="12" name="Päivämäärän paikkamerkki 14">
            <a:extLst>
              <a:ext uri="{FF2B5EF4-FFF2-40B4-BE49-F238E27FC236}">
                <a16:creationId xmlns:a16="http://schemas.microsoft.com/office/drawing/2014/main" id="{8EADC56C-A299-4BED-9D6B-8E2182E002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5075258" cy="365125"/>
          </a:xfrm>
        </p:spPr>
        <p:txBody>
          <a:bodyPr rtlCol="0"/>
          <a:lstStyle/>
          <a:p>
            <a:pPr rtl="0"/>
            <a:r>
              <a:rPr lang="fi-FI" sz="1200" dirty="0">
                <a:solidFill>
                  <a:schemeClr val="tx2">
                    <a:lumMod val="75000"/>
                  </a:schemeClr>
                </a:solidFill>
                <a:latin typeface="Tenorite" panose="00000500000000000000" pitchFamily="2" charset="0"/>
              </a:rPr>
              <a:t>© </a:t>
            </a:r>
            <a:r>
              <a:rPr lang="fi-FI" sz="1200" dirty="0" err="1">
                <a:solidFill>
                  <a:schemeClr val="tx2">
                    <a:lumMod val="75000"/>
                  </a:schemeClr>
                </a:solidFill>
                <a:latin typeface="Tenorite" panose="00000500000000000000" pitchFamily="2" charset="0"/>
              </a:rPr>
              <a:t>Fingredient</a:t>
            </a:r>
            <a:r>
              <a:rPr lang="fi-FI" sz="1200" dirty="0">
                <a:solidFill>
                  <a:schemeClr val="tx2">
                    <a:lumMod val="75000"/>
                  </a:schemeClr>
                </a:solidFill>
                <a:latin typeface="Tenorite" panose="00000500000000000000" pitchFamily="2" charset="0"/>
              </a:rPr>
              <a:t> Oy</a:t>
            </a:r>
          </a:p>
        </p:txBody>
      </p:sp>
    </p:spTree>
    <p:extLst>
      <p:ext uri="{BB962C8B-B14F-4D97-AF65-F5344CB8AC3E}">
        <p14:creationId xmlns:p14="http://schemas.microsoft.com/office/powerpoint/2010/main" val="2066248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kstin paikkamerkki 24">
            <a:extLst>
              <a:ext uri="{FF2B5EF4-FFF2-40B4-BE49-F238E27FC236}">
                <a16:creationId xmlns:a16="http://schemas.microsoft.com/office/drawing/2014/main" id="{BE394849-EE6D-4358-A824-BBF6E518EAE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rtlCol="0"/>
          <a:lstStyle/>
          <a:p>
            <a:pPr rtl="0"/>
            <a:r>
              <a:rPr lang="fi-FI" dirty="0">
                <a:latin typeface="Tenorite" panose="00000500000000000000" pitchFamily="2" charset="0"/>
              </a:rPr>
              <a:t>1</a:t>
            </a:r>
          </a:p>
        </p:txBody>
      </p:sp>
      <p:sp>
        <p:nvSpPr>
          <p:cNvPr id="18" name="Otsikko 17">
            <a:extLst>
              <a:ext uri="{FF2B5EF4-FFF2-40B4-BE49-F238E27FC236}">
                <a16:creationId xmlns:a16="http://schemas.microsoft.com/office/drawing/2014/main" id="{EA6B7DE5-BFCC-4EEF-9609-8AA1C7CAD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8774" y="590008"/>
            <a:ext cx="4953000" cy="1340615"/>
          </a:xfrm>
        </p:spPr>
        <p:txBody>
          <a:bodyPr rtlCol="0"/>
          <a:lstStyle/>
          <a:p>
            <a:pPr rtl="0"/>
            <a:r>
              <a:rPr lang="fi-FI" sz="4000" b="1" dirty="0">
                <a:latin typeface="Tenorite" panose="00000500000000000000" pitchFamily="2" charset="0"/>
              </a:rPr>
              <a:t>Vastuuhenkilö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5B371F2-DBA5-415A-82C8-651F587B85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20056" y="1851472"/>
            <a:ext cx="4849497" cy="4391025"/>
          </a:xfrm>
        </p:spPr>
        <p:txBody>
          <a:bodyPr rtlCol="0">
            <a:normAutofit/>
          </a:bodyPr>
          <a:lstStyle/>
          <a:p>
            <a:pPr marL="285750" indent="-285750" rtl="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i-FI" b="1" dirty="0">
                <a:latin typeface="Tenorite" panose="00000500000000000000" pitchFamily="2" charset="0"/>
              </a:rPr>
              <a:t>Jokaisella EU:ssa markkinoille laskettavalla kosmetiikkatuotteella pitää olla vastuuhenkilö, jonka velvoitteista säädetään kosmetiikkalainsäädännössä. </a:t>
            </a:r>
          </a:p>
          <a:p>
            <a:pPr marL="285750" indent="-285750" rtl="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i-FI" dirty="0">
                <a:latin typeface="Tenorite" panose="00000500000000000000" pitchFamily="2" charset="0"/>
              </a:rPr>
              <a:t>Vastuuhenkilön pitää sijaita EU:ssa. Yleensä vastuuhenkilö on tuotetta valmistava tai EU:n ulkopuolelta  maahantuova yritys. </a:t>
            </a:r>
          </a:p>
          <a:p>
            <a:pPr marL="285750" indent="-285750" rtl="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i-FI" dirty="0">
                <a:latin typeface="Tenorite" panose="00000500000000000000" pitchFamily="2" charset="0"/>
              </a:rPr>
              <a:t>Vastuuhenkilön velvoite varmistaa, että vastuuhenkilö markkinoille laskema tuote on lain mukainen, tehdä CPNP-ilmoitus, laadituttaa turvallisuusarviointi tuotteesta, ja pitää yllä tuotetietoja. </a:t>
            </a:r>
          </a:p>
          <a:p>
            <a:pPr marL="285750" indent="-285750" rtl="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i-FI" dirty="0">
                <a:latin typeface="Tenorite" panose="00000500000000000000" pitchFamily="2" charset="0"/>
              </a:rPr>
              <a:t>Vastuuhenkilö tekee tarvittaessa yhteistyötä viranomaisten kanssa haittavaikutusten selvittelyssä tai virheellisen tuotteen vetämiseksi pois markkinoilta. </a:t>
            </a:r>
          </a:p>
        </p:txBody>
      </p:sp>
      <p:pic>
        <p:nvPicPr>
          <p:cNvPr id="27" name="Kuvan paikkamerkki 26" descr="tyypillisiä elintarvikkeita, joita käytetään kauneustuotteissa, kuten kookos, avokado, hunaja jne.&#10;">
            <a:extLst>
              <a:ext uri="{FF2B5EF4-FFF2-40B4-BE49-F238E27FC236}">
                <a16:creationId xmlns:a16="http://schemas.microsoft.com/office/drawing/2014/main" id="{FC80FA98-D238-41BC-848B-15F7D2C9D06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10300" y="433966"/>
            <a:ext cx="4953000" cy="3090862"/>
          </a:xfrm>
        </p:spPr>
      </p:pic>
      <p:pic>
        <p:nvPicPr>
          <p:cNvPr id="29" name="Kuvan paikkamerkki 28" descr="auringonkukka">
            <a:extLst>
              <a:ext uri="{FF2B5EF4-FFF2-40B4-BE49-F238E27FC236}">
                <a16:creationId xmlns:a16="http://schemas.microsoft.com/office/drawing/2014/main" id="{071DE959-F62C-476A-A8B1-B4C0E3CC7BA6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31" name="Kuvan paikkamerkki 30" descr="vaaleanpunainen kukka">
            <a:extLst>
              <a:ext uri="{FF2B5EF4-FFF2-40B4-BE49-F238E27FC236}">
                <a16:creationId xmlns:a16="http://schemas.microsoft.com/office/drawing/2014/main" id="{26F59C63-890F-4F30-B979-40A77F09EDB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35" name="Dian numeron paikkamerkki 34">
            <a:extLst>
              <a:ext uri="{FF2B5EF4-FFF2-40B4-BE49-F238E27FC236}">
                <a16:creationId xmlns:a16="http://schemas.microsoft.com/office/drawing/2014/main" id="{5789CCB9-138D-4D90-8AFB-AC5C736125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fi-FI" smtClean="0"/>
              <a:pPr rtl="0"/>
              <a:t>6</a:t>
            </a:fld>
            <a:endParaRPr lang="fi-FI"/>
          </a:p>
        </p:txBody>
      </p:sp>
      <p:sp>
        <p:nvSpPr>
          <p:cNvPr id="10" name="Päivämäärän paikkamerkki 14">
            <a:extLst>
              <a:ext uri="{FF2B5EF4-FFF2-40B4-BE49-F238E27FC236}">
                <a16:creationId xmlns:a16="http://schemas.microsoft.com/office/drawing/2014/main" id="{A5F599C1-E8D2-4063-8D40-59D7984F19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5075258" cy="365125"/>
          </a:xfrm>
        </p:spPr>
        <p:txBody>
          <a:bodyPr rtlCol="0"/>
          <a:lstStyle/>
          <a:p>
            <a:pPr rtl="0"/>
            <a:r>
              <a:rPr lang="fi-FI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Tenorite" panose="00000500000000000000" pitchFamily="2" charset="0"/>
              </a:rPr>
              <a:t>© </a:t>
            </a:r>
            <a:r>
              <a:rPr lang="fi-FI" sz="12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Tenorite" panose="00000500000000000000" pitchFamily="2" charset="0"/>
              </a:rPr>
              <a:t>Fingredient</a:t>
            </a:r>
            <a:endParaRPr lang="fi-FI" sz="1200" dirty="0">
              <a:solidFill>
                <a:schemeClr val="accent2">
                  <a:lumMod val="20000"/>
                  <a:lumOff val="80000"/>
                </a:schemeClr>
              </a:solidFill>
              <a:latin typeface="Tenorite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12936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BB74BB8A-7BAA-4A6E-9CC4-CB382C68DEE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3855" y="331592"/>
            <a:ext cx="2378075" cy="1111250"/>
          </a:xfrm>
        </p:spPr>
        <p:txBody>
          <a:bodyPr rtlCol="0"/>
          <a:lstStyle/>
          <a:p>
            <a:pPr rtl="0"/>
            <a:r>
              <a:rPr lang="fi-FI" b="1" dirty="0">
                <a:latin typeface="Tenorite" panose="00000500000000000000" pitchFamily="2" charset="0"/>
              </a:rPr>
              <a:t>2</a:t>
            </a:r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F9055465-EA9F-436E-A0C3-64912E06B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9378" y="787522"/>
            <a:ext cx="9926490" cy="655320"/>
          </a:xfrm>
        </p:spPr>
        <p:txBody>
          <a:bodyPr rtlCol="0">
            <a:normAutofit fontScale="90000"/>
          </a:bodyPr>
          <a:lstStyle/>
          <a:p>
            <a:pPr rtl="0"/>
            <a:r>
              <a:rPr lang="fi-FI" b="1">
                <a:latin typeface="Tenorite" panose="00000500000000000000" pitchFamily="2" charset="0"/>
              </a:rPr>
              <a:t>Turvallisuusarvio eli CPSR </a:t>
            </a:r>
            <a:endParaRPr lang="fi-FI" b="1" dirty="0">
              <a:latin typeface="Tenorite" panose="00000500000000000000" pitchFamily="2" charset="0"/>
            </a:endParaRPr>
          </a:p>
        </p:txBody>
      </p:sp>
      <p:sp>
        <p:nvSpPr>
          <p:cNvPr id="4" name="Sisällön paikkamerkki 2">
            <a:extLst>
              <a:ext uri="{FF2B5EF4-FFF2-40B4-BE49-F238E27FC236}">
                <a16:creationId xmlns:a16="http://schemas.microsoft.com/office/drawing/2014/main" id="{A7A83C8A-0792-473D-A0BE-7A726D588CA5}"/>
              </a:ext>
            </a:extLst>
          </p:cNvPr>
          <p:cNvSpPr txBox="1">
            <a:spLocks/>
          </p:cNvSpPr>
          <p:nvPr/>
        </p:nvSpPr>
        <p:spPr>
          <a:xfrm>
            <a:off x="642833" y="1539973"/>
            <a:ext cx="6533822" cy="43910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i-FI" sz="1600" b="1" dirty="0">
                <a:solidFill>
                  <a:schemeClr val="accent2">
                    <a:lumMod val="50000"/>
                  </a:schemeClr>
                </a:solidFill>
                <a:latin typeface="Tenorite" panose="00000500000000000000" pitchFamily="2" charset="0"/>
              </a:rPr>
              <a:t>Turvallisuusarvio (</a:t>
            </a:r>
            <a:r>
              <a:rPr lang="fi-FI" sz="1600" b="1" dirty="0" err="1">
                <a:solidFill>
                  <a:schemeClr val="accent2">
                    <a:lumMod val="50000"/>
                  </a:schemeClr>
                </a:solidFill>
                <a:latin typeface="Tenorite" panose="00000500000000000000" pitchFamily="2" charset="0"/>
              </a:rPr>
              <a:t>Cosmetic</a:t>
            </a:r>
            <a:r>
              <a:rPr lang="fi-FI" sz="1600" b="1" dirty="0">
                <a:solidFill>
                  <a:schemeClr val="accent2">
                    <a:lumMod val="50000"/>
                  </a:schemeClr>
                </a:solidFill>
                <a:latin typeface="Tenorite" panose="00000500000000000000" pitchFamily="2" charset="0"/>
              </a:rPr>
              <a:t> Product </a:t>
            </a:r>
            <a:r>
              <a:rPr lang="fi-FI" sz="1600" b="1" dirty="0" err="1">
                <a:solidFill>
                  <a:schemeClr val="accent2">
                    <a:lumMod val="50000"/>
                  </a:schemeClr>
                </a:solidFill>
                <a:latin typeface="Tenorite" panose="00000500000000000000" pitchFamily="2" charset="0"/>
              </a:rPr>
              <a:t>Safety</a:t>
            </a:r>
            <a:r>
              <a:rPr lang="fi-FI" sz="1600" b="1" dirty="0">
                <a:solidFill>
                  <a:schemeClr val="accent2">
                    <a:lumMod val="50000"/>
                  </a:schemeClr>
                </a:solidFill>
                <a:latin typeface="Tenorite" panose="00000500000000000000" pitchFamily="2" charset="0"/>
              </a:rPr>
              <a:t> Report eli CPSR) on soveltuvan asiantuntijan laatima arvio kosmetiikkatuotteen turvallisuudesta. Se on pakollinen kaikille markkinoilla oleville tuotteille, ja vastuuhenkilön tulee varmistaa sen toteutus.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i-FI" sz="1600" dirty="0">
                <a:solidFill>
                  <a:schemeClr val="accent2">
                    <a:lumMod val="50000"/>
                  </a:schemeClr>
                </a:solidFill>
                <a:latin typeface="Tenorite" panose="00000500000000000000" pitchFamily="2" charset="0"/>
              </a:rPr>
              <a:t>Turvallisuusarvioinnista säädetään kosmetiikkalainsäädännössä, ja Euroopan Tiedekomitea (SCCS) on laatinut sitä koskevat tieteelliset ohjeistukset. Arvio koostuu kahdesta osasta: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i-FI" sz="1600" b="1" dirty="0">
                <a:solidFill>
                  <a:schemeClr val="accent2">
                    <a:lumMod val="50000"/>
                  </a:schemeClr>
                </a:solidFill>
                <a:latin typeface="Tenorite" panose="00000500000000000000" pitchFamily="2" charset="0"/>
              </a:rPr>
              <a:t>Osa A: </a:t>
            </a:r>
            <a:r>
              <a:rPr lang="fi-FI" sz="1600" dirty="0">
                <a:solidFill>
                  <a:schemeClr val="accent2">
                    <a:lumMod val="50000"/>
                  </a:schemeClr>
                </a:solidFill>
                <a:latin typeface="Tenorite" panose="00000500000000000000" pitchFamily="2" charset="0"/>
              </a:rPr>
              <a:t>turvallisuustiedot – Raaka-aineiden tiedot ja niitä koskeva lainsäädäntö sekä rajoitukset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i-FI" sz="1600" b="1" dirty="0">
                <a:solidFill>
                  <a:schemeClr val="accent2">
                    <a:lumMod val="50000"/>
                  </a:schemeClr>
                </a:solidFill>
                <a:latin typeface="Tenorite" panose="00000500000000000000" pitchFamily="2" charset="0"/>
              </a:rPr>
              <a:t>Osa B: </a:t>
            </a:r>
            <a:r>
              <a:rPr lang="fi-FI" sz="1600" dirty="0">
                <a:solidFill>
                  <a:schemeClr val="accent2">
                    <a:lumMod val="50000"/>
                  </a:schemeClr>
                </a:solidFill>
                <a:latin typeface="Tenorite" panose="00000500000000000000" pitchFamily="2" charset="0"/>
              </a:rPr>
              <a:t>arvio tuotteen turvallisuudesta</a:t>
            </a:r>
          </a:p>
          <a:p>
            <a:pPr>
              <a:lnSpc>
                <a:spcPct val="100000"/>
              </a:lnSpc>
            </a:pPr>
            <a:endParaRPr lang="fi-FI" sz="1600" dirty="0">
              <a:solidFill>
                <a:schemeClr val="accent2">
                  <a:lumMod val="50000"/>
                </a:schemeClr>
              </a:solidFill>
              <a:latin typeface="Tenorite" panose="00000500000000000000" pitchFamily="2" charset="0"/>
            </a:endParaRP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i-FI" sz="1600" b="1" dirty="0">
                <a:solidFill>
                  <a:schemeClr val="accent2">
                    <a:lumMod val="50000"/>
                  </a:schemeClr>
                </a:solidFill>
                <a:latin typeface="Tenorite" panose="00000500000000000000" pitchFamily="2" charset="0"/>
              </a:rPr>
              <a:t>Arvioinnissa varmistetaan, että tuote täyttää lainsäädännön vaatimukset. Tarkasteluun kuuluvat mm. mikrobiologinen laatu, raaka-aineiden toksikologiset profiilit, altistumisskenaariot ja mahdolliset haittavaikutukset.</a:t>
            </a:r>
          </a:p>
        </p:txBody>
      </p:sp>
      <p:sp>
        <p:nvSpPr>
          <p:cNvPr id="5" name="Päivämäärän paikkamerkki 14">
            <a:extLst>
              <a:ext uri="{FF2B5EF4-FFF2-40B4-BE49-F238E27FC236}">
                <a16:creationId xmlns:a16="http://schemas.microsoft.com/office/drawing/2014/main" id="{9CE90E13-3911-43E2-90CA-45E3B89B4265}"/>
              </a:ext>
            </a:extLst>
          </p:cNvPr>
          <p:cNvSpPr txBox="1">
            <a:spLocks/>
          </p:cNvSpPr>
          <p:nvPr/>
        </p:nvSpPr>
        <p:spPr>
          <a:xfrm>
            <a:off x="133350" y="6486982"/>
            <a:ext cx="5075258" cy="365125"/>
          </a:xfrm>
          <a:prstGeom prst="rect">
            <a:avLst/>
          </a:prstGeom>
        </p:spPr>
        <p:txBody>
          <a:bodyPr rtlCol="0"/>
          <a:lstStyle>
            <a:defPPr rtl="0"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Tenorite" panose="00000500000000000000" pitchFamily="2" charset="0"/>
              </a:rPr>
              <a:t>© </a:t>
            </a:r>
            <a:r>
              <a:rPr lang="fi-FI" sz="12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Tenorite" panose="00000500000000000000" pitchFamily="2" charset="0"/>
              </a:rPr>
              <a:t>Fingredient</a:t>
            </a:r>
            <a:r>
              <a:rPr lang="fi-FI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Tenorite" panose="00000500000000000000" pitchFamily="2" charset="0"/>
              </a:rPr>
              <a:t> Oy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78079F9F-6B93-CC3E-1688-7E76B905EA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401" y="30018"/>
            <a:ext cx="45715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0125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n paikkamerkki 8">
            <a:extLst>
              <a:ext uri="{FF2B5EF4-FFF2-40B4-BE49-F238E27FC236}">
                <a16:creationId xmlns:a16="http://schemas.microsoft.com/office/drawing/2014/main" id="{344064D6-D4A3-255D-9212-FBBCCFC9CFC0}"/>
              </a:ext>
            </a:extLst>
          </p:cNvPr>
          <p:cNvSpPr txBox="1">
            <a:spLocks/>
          </p:cNvSpPr>
          <p:nvPr/>
        </p:nvSpPr>
        <p:spPr>
          <a:xfrm>
            <a:off x="298930" y="155883"/>
            <a:ext cx="2956560" cy="13335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b="1" kern="1200" dirty="0">
                <a:latin typeface="Tenorite" panose="00000500000000000000" pitchFamily="2" charset="0"/>
              </a:rPr>
              <a:t>3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686DBEA0-48B4-41EF-91EE-AE70CB11A13B}"/>
              </a:ext>
            </a:extLst>
          </p:cNvPr>
          <p:cNvSpPr txBox="1"/>
          <p:nvPr/>
        </p:nvSpPr>
        <p:spPr>
          <a:xfrm>
            <a:off x="298930" y="1489383"/>
            <a:ext cx="7421384" cy="49904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spcBef>
                <a:spcPts val="1000"/>
              </a:spcBef>
            </a:pPr>
            <a:r>
              <a:rPr lang="fi-FI" sz="1600" b="1" kern="1200" dirty="0">
                <a:solidFill>
                  <a:schemeClr val="tx2">
                    <a:lumMod val="50000"/>
                  </a:schemeClr>
                </a:solidFill>
                <a:latin typeface="Tenorite" panose="00000500000000000000" pitchFamily="2" charset="0"/>
              </a:rPr>
              <a:t>Kosmetiikkatuotteen mikrobiologinen laatu pitää osoittaa turvallisuusarvioinnissa (joko laboratoriotyöt osana arviointia, tai sitten valmistaja teettää ja toimittaa arvioijalle). </a:t>
            </a:r>
            <a:endParaRPr lang="fi-FI" sz="1600" kern="1200" dirty="0">
              <a:solidFill>
                <a:schemeClr val="tx2">
                  <a:lumMod val="50000"/>
                </a:schemeClr>
              </a:solidFill>
              <a:latin typeface="Tenorite" panose="00000500000000000000" pitchFamily="2" charset="0"/>
            </a:endParaRPr>
          </a:p>
          <a:p>
            <a:pPr>
              <a:spcBef>
                <a:spcPts val="1000"/>
              </a:spcBef>
            </a:pPr>
            <a:r>
              <a:rPr lang="fi-FI" sz="1600" kern="1200" dirty="0">
                <a:solidFill>
                  <a:schemeClr val="tx2">
                    <a:lumMod val="50000"/>
                  </a:schemeClr>
                </a:solidFill>
                <a:latin typeface="Tenorite" panose="00000500000000000000" pitchFamily="2" charset="0"/>
              </a:rPr>
              <a:t>Kaikissa tuotteissa </a:t>
            </a:r>
            <a:r>
              <a:rPr lang="fi-FI" sz="1600" kern="1200" dirty="0" err="1">
                <a:solidFill>
                  <a:schemeClr val="tx2">
                    <a:lumMod val="50000"/>
                  </a:schemeClr>
                </a:solidFill>
                <a:latin typeface="Tenorite" panose="00000500000000000000" pitchFamily="2" charset="0"/>
              </a:rPr>
              <a:t>SCCS:n</a:t>
            </a:r>
            <a:r>
              <a:rPr lang="fi-FI" sz="1600" kern="1200" dirty="0">
                <a:solidFill>
                  <a:schemeClr val="tx2">
                    <a:lumMod val="50000"/>
                  </a:schemeClr>
                </a:solidFill>
                <a:latin typeface="Tenorite" panose="00000500000000000000" pitchFamily="2" charset="0"/>
              </a:rPr>
              <a:t> suosituksen ja ISO-standardin 17516 (2014) mikrobiologinen laatu:</a:t>
            </a:r>
          </a:p>
          <a:p>
            <a:pPr>
              <a:spcBef>
                <a:spcPts val="1000"/>
              </a:spcBef>
            </a:pPr>
            <a:r>
              <a:rPr lang="fi-FI" sz="1400" b="1" kern="1200" dirty="0">
                <a:solidFill>
                  <a:schemeClr val="tx2">
                    <a:lumMod val="50000"/>
                  </a:schemeClr>
                </a:solidFill>
                <a:latin typeface="Tenorite" panose="00000500000000000000" pitchFamily="2" charset="0"/>
              </a:rPr>
              <a:t>Tuotteet tarkoitettu pienille lapsille, silmien alueelle tai limakalvoille: </a:t>
            </a:r>
            <a:r>
              <a:rPr lang="fi-FI" sz="1400" kern="1200" dirty="0">
                <a:solidFill>
                  <a:schemeClr val="tx2">
                    <a:lumMod val="50000"/>
                  </a:schemeClr>
                </a:solidFill>
                <a:latin typeface="Tenorite" panose="00000500000000000000" pitchFamily="2" charset="0"/>
              </a:rPr>
              <a:t>Aerobisten mikro-organismien kokonaismäärä </a:t>
            </a:r>
            <a:r>
              <a:rPr lang="fi-FI" sz="1400" kern="1200" dirty="0" err="1">
                <a:solidFill>
                  <a:schemeClr val="tx2">
                    <a:lumMod val="50000"/>
                  </a:schemeClr>
                </a:solidFill>
                <a:latin typeface="Tenorite" panose="00000500000000000000" pitchFamily="2" charset="0"/>
              </a:rPr>
              <a:t>max</a:t>
            </a:r>
            <a:r>
              <a:rPr lang="fi-FI" sz="1400" kern="1200" dirty="0">
                <a:solidFill>
                  <a:schemeClr val="tx2">
                    <a:lumMod val="50000"/>
                  </a:schemeClr>
                </a:solidFill>
                <a:latin typeface="Tenorite" panose="00000500000000000000" pitchFamily="2" charset="0"/>
              </a:rPr>
              <a:t>. 100 </a:t>
            </a:r>
            <a:r>
              <a:rPr lang="fi-FI" sz="1400" kern="1200" dirty="0" err="1">
                <a:solidFill>
                  <a:schemeClr val="tx2">
                    <a:lumMod val="50000"/>
                  </a:schemeClr>
                </a:solidFill>
                <a:latin typeface="Tenorite" panose="00000500000000000000" pitchFamily="2" charset="0"/>
              </a:rPr>
              <a:t>pmy</a:t>
            </a:r>
            <a:r>
              <a:rPr lang="fi-FI" sz="1400" kern="1200" dirty="0">
                <a:solidFill>
                  <a:schemeClr val="tx2">
                    <a:lumMod val="50000"/>
                  </a:schemeClr>
                </a:solidFill>
                <a:latin typeface="Tenorite" panose="00000500000000000000" pitchFamily="2" charset="0"/>
              </a:rPr>
              <a:t>/g tai ml</a:t>
            </a:r>
          </a:p>
          <a:p>
            <a:pPr>
              <a:spcBef>
                <a:spcPts val="1000"/>
              </a:spcBef>
            </a:pPr>
            <a:r>
              <a:rPr lang="fi-FI" sz="1400" b="1" kern="1200" dirty="0">
                <a:solidFill>
                  <a:schemeClr val="tx2">
                    <a:lumMod val="50000"/>
                  </a:schemeClr>
                </a:solidFill>
                <a:latin typeface="Tenorite" panose="00000500000000000000" pitchFamily="2" charset="0"/>
              </a:rPr>
              <a:t>Muut tuotteet: </a:t>
            </a:r>
            <a:r>
              <a:rPr kumimoji="0" lang="fi-FI" sz="1400" b="0" i="0" u="none" strike="noStrike" kern="1200" cap="none" spc="0" normalizeH="0" baseline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Tenorite" panose="00000500000000000000" pitchFamily="2" charset="0"/>
              </a:rPr>
              <a:t>Aerobisten mikro-organismien kokonaismäärä </a:t>
            </a:r>
            <a:r>
              <a:rPr kumimoji="0" lang="fi-FI" sz="1400" b="0" i="0" u="none" strike="noStrike" kern="1200" cap="none" spc="0" normalizeH="0" baseline="0" dirty="0" err="1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Tenorite" panose="00000500000000000000" pitchFamily="2" charset="0"/>
              </a:rPr>
              <a:t>max</a:t>
            </a:r>
            <a:r>
              <a:rPr kumimoji="0" lang="fi-FI" sz="1400" b="0" i="0" u="none" strike="noStrike" kern="1200" cap="none" spc="0" normalizeH="0" baseline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Tenorite" panose="00000500000000000000" pitchFamily="2" charset="0"/>
              </a:rPr>
              <a:t>. 1000 </a:t>
            </a:r>
            <a:r>
              <a:rPr kumimoji="0" lang="fi-FI" sz="1400" b="0" i="0" u="none" strike="noStrike" kern="1200" cap="none" spc="0" normalizeH="0" baseline="0" dirty="0" err="1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Tenorite" panose="00000500000000000000" pitchFamily="2" charset="0"/>
              </a:rPr>
              <a:t>pmy</a:t>
            </a:r>
            <a:r>
              <a:rPr kumimoji="0" lang="fi-FI" sz="1400" b="0" i="0" u="none" strike="noStrike" kern="1200" cap="none" spc="0" normalizeH="0" baseline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Tenorite" panose="00000500000000000000" pitchFamily="2" charset="0"/>
              </a:rPr>
              <a:t>/g tai ml</a:t>
            </a:r>
          </a:p>
          <a:p>
            <a:pPr>
              <a:spcBef>
                <a:spcPts val="1000"/>
              </a:spcBef>
            </a:pPr>
            <a:endParaRPr lang="fi-FI" sz="1600" kern="1200" dirty="0">
              <a:solidFill>
                <a:schemeClr val="tx2">
                  <a:lumMod val="50000"/>
                </a:schemeClr>
              </a:solidFill>
              <a:latin typeface="Tenorite" panose="00000500000000000000" pitchFamily="2" charset="0"/>
            </a:endParaRPr>
          </a:p>
          <a:p>
            <a:pPr>
              <a:spcBef>
                <a:spcPts val="1000"/>
              </a:spcBef>
            </a:pPr>
            <a:r>
              <a:rPr lang="fi-FI" sz="1600" kern="1200" dirty="0">
                <a:solidFill>
                  <a:schemeClr val="tx2">
                    <a:lumMod val="50000"/>
                  </a:schemeClr>
                </a:solidFill>
                <a:latin typeface="Tenorite" panose="00000500000000000000" pitchFamily="2" charset="0"/>
              </a:rPr>
              <a:t>Kaikki tuotteet, jotka eivät täytä kriteerejä ns. matalalle kontaminaatioriskille tulee lisäksi ns. </a:t>
            </a:r>
            <a:r>
              <a:rPr lang="fi-FI" sz="1600" kern="1200" dirty="0" err="1">
                <a:solidFill>
                  <a:schemeClr val="tx2">
                    <a:lumMod val="50000"/>
                  </a:schemeClr>
                </a:solidFill>
                <a:latin typeface="Tenorite" panose="00000500000000000000" pitchFamily="2" charset="0"/>
              </a:rPr>
              <a:t>haastetestata</a:t>
            </a:r>
            <a:r>
              <a:rPr lang="fi-FI" sz="1600" kern="1200" dirty="0">
                <a:solidFill>
                  <a:schemeClr val="tx2">
                    <a:lumMod val="50000"/>
                  </a:schemeClr>
                </a:solidFill>
                <a:latin typeface="Tenorite" panose="00000500000000000000" pitchFamily="2" charset="0"/>
              </a:rPr>
              <a:t> (Challenge </a:t>
            </a:r>
            <a:r>
              <a:rPr lang="fi-FI" sz="1600" kern="1200" dirty="0" err="1">
                <a:solidFill>
                  <a:schemeClr val="tx2">
                    <a:lumMod val="50000"/>
                  </a:schemeClr>
                </a:solidFill>
                <a:latin typeface="Tenorite" panose="00000500000000000000" pitchFamily="2" charset="0"/>
              </a:rPr>
              <a:t>Test</a:t>
            </a:r>
            <a:r>
              <a:rPr lang="fi-FI" sz="1600" kern="1200" dirty="0">
                <a:solidFill>
                  <a:schemeClr val="tx2">
                    <a:lumMod val="50000"/>
                  </a:schemeClr>
                </a:solidFill>
                <a:latin typeface="Tenorite" panose="00000500000000000000" pitchFamily="2" charset="0"/>
              </a:rPr>
              <a:t>, </a:t>
            </a:r>
            <a:r>
              <a:rPr lang="fi-FI" sz="1600" kern="1200" dirty="0" err="1">
                <a:solidFill>
                  <a:schemeClr val="tx2">
                    <a:lumMod val="50000"/>
                  </a:schemeClr>
                </a:solidFill>
                <a:latin typeface="Tenorite" panose="00000500000000000000" pitchFamily="2" charset="0"/>
              </a:rPr>
              <a:t>Preservative</a:t>
            </a:r>
            <a:r>
              <a:rPr lang="fi-FI" sz="1600" kern="1200" dirty="0">
                <a:solidFill>
                  <a:schemeClr val="tx2">
                    <a:lumMod val="50000"/>
                  </a:schemeClr>
                </a:solidFill>
                <a:latin typeface="Tenorite" panose="00000500000000000000" pitchFamily="2" charset="0"/>
              </a:rPr>
              <a:t> </a:t>
            </a:r>
            <a:r>
              <a:rPr lang="fi-FI" sz="1600" kern="1200" dirty="0" err="1">
                <a:solidFill>
                  <a:schemeClr val="tx2">
                    <a:lumMod val="50000"/>
                  </a:schemeClr>
                </a:solidFill>
                <a:latin typeface="Tenorite" panose="00000500000000000000" pitchFamily="2" charset="0"/>
              </a:rPr>
              <a:t>Efficacy</a:t>
            </a:r>
            <a:r>
              <a:rPr lang="fi-FI" sz="1600" kern="1200" dirty="0">
                <a:solidFill>
                  <a:schemeClr val="tx2">
                    <a:lumMod val="50000"/>
                  </a:schemeClr>
                </a:solidFill>
                <a:latin typeface="Tenorite" panose="00000500000000000000" pitchFamily="2" charset="0"/>
              </a:rPr>
              <a:t> (PET) –testi, kosmetiikan mikrobitesti). </a:t>
            </a:r>
            <a:endParaRPr lang="fi-FI" sz="1400" b="1" kern="1200" dirty="0">
              <a:solidFill>
                <a:schemeClr val="tx2">
                  <a:lumMod val="50000"/>
                </a:schemeClr>
              </a:solidFill>
              <a:latin typeface="Tenorite" panose="00000500000000000000" pitchFamily="2" charset="0"/>
            </a:endParaRPr>
          </a:p>
          <a:p>
            <a:pPr>
              <a:spcBef>
                <a:spcPts val="1000"/>
              </a:spcBef>
            </a:pPr>
            <a:r>
              <a:rPr lang="fi-FI" sz="1400" b="1" kern="1200" dirty="0">
                <a:solidFill>
                  <a:schemeClr val="tx2">
                    <a:lumMod val="50000"/>
                  </a:schemeClr>
                </a:solidFill>
                <a:latin typeface="Tenorite" panose="00000500000000000000" pitchFamily="2" charset="0"/>
              </a:rPr>
              <a:t>Tuotteet joille ei tarvitse tehdä haastetestiä: </a:t>
            </a:r>
            <a:r>
              <a:rPr lang="fi-FI" sz="1400" kern="1200" dirty="0">
                <a:solidFill>
                  <a:schemeClr val="tx2">
                    <a:lumMod val="50000"/>
                  </a:schemeClr>
                </a:solidFill>
                <a:latin typeface="Tenorite" panose="00000500000000000000" pitchFamily="2" charset="0"/>
              </a:rPr>
              <a:t>Vedettömät tuotteet kuten öljyt ja 100% rasvat, palasaippuat ja shampoot joissa vesi mukana vain prosessissa, runsaasti alkoholia sisältävät tuotteet, voimakkaita emäksiä tai happoja sisältävät tuotteet.</a:t>
            </a:r>
          </a:p>
          <a:p>
            <a:pPr>
              <a:spcBef>
                <a:spcPts val="1000"/>
              </a:spcBef>
            </a:pPr>
            <a:r>
              <a:rPr lang="fi-FI" sz="1400" dirty="0">
                <a:solidFill>
                  <a:schemeClr val="tx2">
                    <a:lumMod val="50000"/>
                  </a:schemeClr>
                </a:solidFill>
                <a:latin typeface="Tenorite" panose="00000500000000000000" pitchFamily="2" charset="0"/>
              </a:rPr>
              <a:t>Tuotteet eivät myöskään saa sisältää haitallisia </a:t>
            </a:r>
            <a:r>
              <a:rPr lang="fi-FI" sz="1400" b="1" dirty="0">
                <a:solidFill>
                  <a:schemeClr val="tx2">
                    <a:lumMod val="50000"/>
                  </a:schemeClr>
                </a:solidFill>
                <a:latin typeface="Tenorite" panose="00000500000000000000" pitchFamily="2" charset="0"/>
              </a:rPr>
              <a:t>raskasmetalleja</a:t>
            </a:r>
            <a:r>
              <a:rPr lang="fi-FI" sz="1400" dirty="0">
                <a:solidFill>
                  <a:schemeClr val="tx2">
                    <a:lumMod val="50000"/>
                  </a:schemeClr>
                </a:solidFill>
                <a:latin typeface="Tenorite" panose="00000500000000000000" pitchFamily="2" charset="0"/>
              </a:rPr>
              <a:t>. </a:t>
            </a:r>
            <a:endParaRPr lang="fi-FI" sz="1400" kern="1200" dirty="0">
              <a:solidFill>
                <a:schemeClr val="tx2">
                  <a:lumMod val="50000"/>
                </a:schemeClr>
              </a:solidFill>
              <a:latin typeface="Tenorite" panose="00000500000000000000" pitchFamily="2" charset="0"/>
            </a:endParaRPr>
          </a:p>
          <a:p>
            <a:pPr>
              <a:spcBef>
                <a:spcPts val="1000"/>
              </a:spcBef>
            </a:pPr>
            <a:endParaRPr lang="fi-FI" sz="1400" dirty="0">
              <a:solidFill>
                <a:schemeClr val="tx2">
                  <a:lumMod val="50000"/>
                </a:schemeClr>
              </a:solidFill>
              <a:latin typeface="Tenorite" panose="00000500000000000000" pitchFamily="2" charset="0"/>
            </a:endParaRPr>
          </a:p>
        </p:txBody>
      </p:sp>
      <p:sp>
        <p:nvSpPr>
          <p:cNvPr id="6" name="Päivämäärän paikkamerkki 14">
            <a:extLst>
              <a:ext uri="{FF2B5EF4-FFF2-40B4-BE49-F238E27FC236}">
                <a16:creationId xmlns:a16="http://schemas.microsoft.com/office/drawing/2014/main" id="{43B88C9E-B470-4ED1-9C29-B6A56B1CF7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fi-FI" dirty="0">
                <a:latin typeface="Tenorite" panose="00000500000000000000" pitchFamily="2" charset="0"/>
              </a:rPr>
              <a:t>© </a:t>
            </a:r>
            <a:r>
              <a:rPr lang="fi-FI" dirty="0" err="1">
                <a:latin typeface="Tenorite" panose="00000500000000000000" pitchFamily="2" charset="0"/>
              </a:rPr>
              <a:t>Fingredient</a:t>
            </a:r>
            <a:r>
              <a:rPr lang="fi-FI" dirty="0">
                <a:latin typeface="Tenorite" panose="00000500000000000000" pitchFamily="2" charset="0"/>
              </a:rPr>
              <a:t> Oy</a:t>
            </a:r>
          </a:p>
        </p:txBody>
      </p:sp>
      <p:sp>
        <p:nvSpPr>
          <p:cNvPr id="17" name="Slide Number Placeholder 7">
            <a:extLst>
              <a:ext uri="{FF2B5EF4-FFF2-40B4-BE49-F238E27FC236}">
                <a16:creationId xmlns:a16="http://schemas.microsoft.com/office/drawing/2014/main" id="{001580CC-28FE-D021-6A32-882BF95791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294A09A9-5501-47C1-A89A-A340965A2BE2}" type="slidenum">
              <a:rPr lang="fi-FI" noProof="0" smtClean="0"/>
              <a:pPr rtl="0">
                <a:spcAft>
                  <a:spcPts val="600"/>
                </a:spcAft>
              </a:pPr>
              <a:t>8</a:t>
            </a:fld>
            <a:endParaRPr lang="fi-FI" noProof="0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3CAB5286-AFC8-471B-9883-DF89191FB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5293" y="155883"/>
            <a:ext cx="3935647" cy="134061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ts val="1000"/>
              </a:spcBef>
            </a:pPr>
            <a:r>
              <a:rPr lang="fi-FI" sz="2800" b="1" kern="1200" dirty="0">
                <a:latin typeface="Tenorite" panose="00000500000000000000" pitchFamily="2" charset="0"/>
              </a:rPr>
              <a:t>Mikrobiologinen laatu - Mitä testejä vaaditaan?</a:t>
            </a:r>
          </a:p>
        </p:txBody>
      </p:sp>
      <p:pic>
        <p:nvPicPr>
          <p:cNvPr id="16" name="Kuva 15" descr="Kuva, joka sisältää kohteen käsi&#10;&#10;Tekoälyn generoima sisältö voi olla virheellistä.">
            <a:extLst>
              <a:ext uri="{FF2B5EF4-FFF2-40B4-BE49-F238E27FC236}">
                <a16:creationId xmlns:a16="http://schemas.microsoft.com/office/drawing/2014/main" id="{9C9547D5-14D1-520F-5EEC-8F73AE475A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3068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965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ate Placeholder 1">
            <a:extLst>
              <a:ext uri="{FF2B5EF4-FFF2-40B4-BE49-F238E27FC236}">
                <a16:creationId xmlns:a16="http://schemas.microsoft.com/office/drawing/2014/main" id="{9B44D7CD-AB9D-90AE-4F04-E04B055AE1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4450A5C8-339D-4A3E-9682-B8FDE095DAD7}" type="datetime1">
              <a:rPr lang="fi-FI" noProof="0" smtClean="0"/>
              <a:pPr rtl="0">
                <a:spcAft>
                  <a:spcPts val="600"/>
                </a:spcAft>
              </a:pPr>
              <a:t>10.3.2025</a:t>
            </a:fld>
            <a:endParaRPr lang="fi-FI" noProof="0"/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0190D604-E653-1F3B-9896-AF774DC60A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94A09A9-5501-47C1-A89A-A340965A2BE2}" type="slidenum">
              <a:rPr lang="fi-FI" smtClean="0"/>
              <a:pPr>
                <a:spcAft>
                  <a:spcPts val="600"/>
                </a:spcAft>
              </a:pPr>
              <a:t>9</a:t>
            </a:fld>
            <a:endParaRPr lang="fi-FI"/>
          </a:p>
        </p:txBody>
      </p:sp>
      <p:sp>
        <p:nvSpPr>
          <p:cNvPr id="10" name="Rectangle 1">
            <a:extLst>
              <a:ext uri="{FF2B5EF4-FFF2-40B4-BE49-F238E27FC236}">
                <a16:creationId xmlns:a16="http://schemas.microsoft.com/office/drawing/2014/main" id="{23DD4623-F58E-874D-00C3-962B550B84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4075" y="1625600"/>
            <a:ext cx="10499725" cy="48609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Ctr="0" compatLnSpc="1">
            <a:prstTxWarp prst="textNoShape">
              <a:avLst/>
            </a:prstTxWarp>
            <a:normAutofit/>
          </a:bodyPr>
          <a:lstStyle/>
          <a:p>
            <a:pPr marR="0" lvl="0" fontAlgn="base">
              <a:spcBef>
                <a:spcPts val="1000"/>
              </a:spcBef>
              <a:spcAft>
                <a:spcPct val="0"/>
              </a:spcAft>
              <a:buClrTx/>
              <a:buSzTx/>
              <a:tabLst/>
            </a:pPr>
            <a:r>
              <a:rPr kumimoji="0" lang="fi-FI" altLang="fi-FI" sz="2400" b="0" i="0" u="none" strike="noStrike" cap="none" normalizeH="0" baseline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enorite" panose="00000500000000000000" pitchFamily="2" charset="0"/>
              </a:rPr>
              <a:t>Arvioinnin lopputuloksena tuote saa jonkin seuraavista lausunnoista:</a:t>
            </a:r>
          </a:p>
          <a:p>
            <a:pPr marL="457200" marR="0" lvl="0" indent="-457200" fontAlgn="base">
              <a:spcBef>
                <a:spcPts val="1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fi-FI" altLang="fi-FI" sz="2400" b="1" i="0" u="none" strike="noStrike" cap="none" normalizeH="0" baseline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enorite" panose="00000500000000000000" pitchFamily="2" charset="0"/>
              </a:rPr>
              <a:t>Tuote on turvallinen</a:t>
            </a:r>
            <a:r>
              <a:rPr kumimoji="0" lang="fi-FI" altLang="fi-FI" sz="2400" b="0" i="0" u="none" strike="noStrike" cap="none" normalizeH="0" baseline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enorite" panose="00000500000000000000" pitchFamily="2" charset="0"/>
              </a:rPr>
              <a:t> ja se voidaan markkinoida ilman rajoituksia.</a:t>
            </a:r>
          </a:p>
          <a:p>
            <a:pPr marL="457200" marR="0" lvl="0" indent="-457200" fontAlgn="base">
              <a:spcBef>
                <a:spcPts val="1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fi-FI" altLang="fi-FI" sz="2400" b="1" i="0" u="none" strike="noStrike" cap="none" normalizeH="0" baseline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enorite" panose="00000500000000000000" pitchFamily="2" charset="0"/>
              </a:rPr>
              <a:t>Tuote on turvallinen tietyin varoitusmerkinnöin tai rajoituksin</a:t>
            </a:r>
            <a:r>
              <a:rPr kumimoji="0" lang="fi-FI" altLang="fi-FI" sz="2400" b="0" i="0" u="none" strike="noStrike" cap="none" normalizeH="0" baseline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enorite" panose="00000500000000000000" pitchFamily="2" charset="0"/>
              </a:rPr>
              <a:t>.</a:t>
            </a:r>
          </a:p>
          <a:p>
            <a:pPr marL="457200" marR="0" lvl="0" indent="-457200" fontAlgn="base">
              <a:spcBef>
                <a:spcPts val="1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fi-FI" altLang="fi-FI" sz="2400" b="1" i="0" u="none" strike="noStrike" cap="none" normalizeH="0" baseline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enorite" panose="00000500000000000000" pitchFamily="2" charset="0"/>
              </a:rPr>
              <a:t>Tuote ei ole turvallinen</a:t>
            </a:r>
            <a:r>
              <a:rPr kumimoji="0" lang="fi-FI" altLang="fi-FI" sz="2400" b="0" i="0" u="none" strike="noStrike" cap="none" normalizeH="0" baseline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enorite" panose="00000500000000000000" pitchFamily="2" charset="0"/>
              </a:rPr>
              <a:t>, eikä sitä voida hyväksyä markkinoille.</a:t>
            </a:r>
          </a:p>
          <a:p>
            <a:pPr marR="0" lvl="0" fontAlgn="base">
              <a:spcBef>
                <a:spcPts val="1000"/>
              </a:spcBef>
              <a:spcAft>
                <a:spcPct val="0"/>
              </a:spcAft>
              <a:buClrTx/>
              <a:buSzTx/>
              <a:tabLst/>
            </a:pPr>
            <a:endParaRPr kumimoji="0" lang="fi-FI" altLang="fi-FI" sz="2400" b="0" i="0" u="none" strike="noStrike" cap="none" normalizeH="0" baseline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Tenorite" panose="00000500000000000000" pitchFamily="2" charset="0"/>
            </a:endParaRPr>
          </a:p>
          <a:p>
            <a:pPr marR="0" lvl="0" fontAlgn="base">
              <a:spcBef>
                <a:spcPts val="1000"/>
              </a:spcBef>
              <a:spcAft>
                <a:spcPct val="0"/>
              </a:spcAft>
              <a:buClrTx/>
              <a:buSzTx/>
              <a:tabLst/>
            </a:pPr>
            <a:r>
              <a:rPr kumimoji="0" lang="fi-FI" altLang="fi-FI" sz="2400" b="0" i="0" u="none" strike="noStrike" cap="none" normalizeH="0" baseline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enorite" panose="00000500000000000000" pitchFamily="2" charset="0"/>
              </a:rPr>
              <a:t>Tuote ei saa sisältää </a:t>
            </a:r>
            <a:r>
              <a:rPr kumimoji="0" lang="fi-FI" altLang="fi-FI" sz="2400" b="1" i="0" u="none" strike="noStrike" cap="none" normalizeH="0" baseline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enorite" panose="00000500000000000000" pitchFamily="2" charset="0"/>
              </a:rPr>
              <a:t>EU:n kosmetiikka-asetuksen (EY 1223/2009) kieltämien aineiden</a:t>
            </a:r>
            <a:r>
              <a:rPr kumimoji="0" lang="fi-FI" altLang="fi-FI" sz="2400" b="0" i="0" u="none" strike="noStrike" cap="none" normalizeH="0" baseline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enorite" panose="00000500000000000000" pitchFamily="2" charset="0"/>
              </a:rPr>
              <a:t> listalla olevia raaka-aineita tai aineita, joiden pitoisuus ylittää sallitut rajat</a:t>
            </a:r>
            <a:r>
              <a:rPr lang="fi-FI" altLang="fi-FI" sz="2400" dirty="0">
                <a:solidFill>
                  <a:schemeClr val="accent2">
                    <a:lumMod val="50000"/>
                  </a:schemeClr>
                </a:solidFill>
                <a:latin typeface="Tenorite" panose="00000500000000000000" pitchFamily="2" charset="0"/>
              </a:rPr>
              <a:t>.</a:t>
            </a:r>
            <a:endParaRPr kumimoji="0" lang="fi-FI" altLang="fi-FI" sz="2400" b="0" i="0" u="none" strike="noStrike" cap="none" normalizeH="0" baseline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Tenorite" panose="00000500000000000000" pitchFamily="2" charset="0"/>
            </a:endParaRPr>
          </a:p>
        </p:txBody>
      </p:sp>
      <p:sp>
        <p:nvSpPr>
          <p:cNvPr id="17" name="Title 4">
            <a:extLst>
              <a:ext uri="{FF2B5EF4-FFF2-40B4-BE49-F238E27FC236}">
                <a16:creationId xmlns:a16="http://schemas.microsoft.com/office/drawing/2014/main" id="{FE532E4D-BB92-4B3C-18B9-9695BCD73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6137" y="269648"/>
            <a:ext cx="10499725" cy="1355724"/>
          </a:xfrm>
        </p:spPr>
        <p:txBody>
          <a:bodyPr/>
          <a:lstStyle/>
          <a:p>
            <a:r>
              <a:rPr lang="en-US" b="1" dirty="0" err="1">
                <a:latin typeface="Tenorite" panose="00000500000000000000" pitchFamily="2" charset="0"/>
              </a:rPr>
              <a:t>Arvioinnin</a:t>
            </a:r>
            <a:r>
              <a:rPr lang="en-US" b="1" dirty="0">
                <a:latin typeface="Tenorite" panose="00000500000000000000" pitchFamily="2" charset="0"/>
              </a:rPr>
              <a:t> </a:t>
            </a:r>
            <a:r>
              <a:rPr lang="en-US" b="1" dirty="0" err="1">
                <a:latin typeface="Tenorite" panose="00000500000000000000" pitchFamily="2" charset="0"/>
              </a:rPr>
              <a:t>tulokset</a:t>
            </a:r>
            <a:endParaRPr lang="en-US" b="1" dirty="0">
              <a:latin typeface="Tenorite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99936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Kuvan paikkamerkki 16">
            <a:extLst>
              <a:ext uri="{FF2B5EF4-FFF2-40B4-BE49-F238E27FC236}">
                <a16:creationId xmlns:a16="http://schemas.microsoft.com/office/drawing/2014/main" id="{95020595-720B-48B5-AE40-88000BC25AB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noFill/>
        </p:spPr>
      </p:pic>
      <p:sp>
        <p:nvSpPr>
          <p:cNvPr id="7" name="Päivämäärän paikkamerkki 6" hidden="1">
            <a:extLst>
              <a:ext uri="{FF2B5EF4-FFF2-40B4-BE49-F238E27FC236}">
                <a16:creationId xmlns:a16="http://schemas.microsoft.com/office/drawing/2014/main" id="{65B8BA95-45C8-43CD-8FF3-4DB3F07881BB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133350" y="6486982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0DDD5636-78EF-463B-961E-A1E100D1E613}" type="datetime1">
              <a:rPr lang="fi-FI" noProof="0" smtClean="0"/>
              <a:pPr rtl="0">
                <a:spcAft>
                  <a:spcPts val="600"/>
                </a:spcAft>
              </a:pPr>
              <a:t>10.3.2025</a:t>
            </a:fld>
            <a:endParaRPr lang="fi-FI" noProof="0"/>
          </a:p>
        </p:txBody>
      </p:sp>
      <p:sp>
        <p:nvSpPr>
          <p:cNvPr id="8" name="Dian numeron paikkamerkki 7" hidden="1">
            <a:extLst>
              <a:ext uri="{FF2B5EF4-FFF2-40B4-BE49-F238E27FC236}">
                <a16:creationId xmlns:a16="http://schemas.microsoft.com/office/drawing/2014/main" id="{60543521-11FB-409F-A076-8B9143085E3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315450" y="6486982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294A09A9-5501-47C1-A89A-A340965A2BE2}" type="slidenum">
              <a:rPr lang="fi-FI" noProof="0" smtClean="0"/>
              <a:pPr rtl="0">
                <a:spcAft>
                  <a:spcPts val="600"/>
                </a:spcAft>
              </a:pPr>
              <a:t>10</a:t>
            </a:fld>
            <a:endParaRPr lang="fi-FI" noProof="0"/>
          </a:p>
        </p:txBody>
      </p:sp>
      <p:pic>
        <p:nvPicPr>
          <p:cNvPr id="19" name="Kuva 18">
            <a:extLst>
              <a:ext uri="{FF2B5EF4-FFF2-40B4-BE49-F238E27FC236}">
                <a16:creationId xmlns:a16="http://schemas.microsoft.com/office/drawing/2014/main" id="{C4645F5E-AA99-432D-A6D8-E275382779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1851" y="206219"/>
            <a:ext cx="926458" cy="926458"/>
          </a:xfrm>
          <a:prstGeom prst="rect">
            <a:avLst/>
          </a:prstGeom>
        </p:spPr>
      </p:pic>
      <p:sp>
        <p:nvSpPr>
          <p:cNvPr id="24" name="Tekstiruutu 23">
            <a:extLst>
              <a:ext uri="{FF2B5EF4-FFF2-40B4-BE49-F238E27FC236}">
                <a16:creationId xmlns:a16="http://schemas.microsoft.com/office/drawing/2014/main" id="{115A7D63-A212-4A6B-84F0-692CC555C300}"/>
              </a:ext>
            </a:extLst>
          </p:cNvPr>
          <p:cNvSpPr txBox="1"/>
          <p:nvPr/>
        </p:nvSpPr>
        <p:spPr>
          <a:xfrm>
            <a:off x="636608" y="3336403"/>
            <a:ext cx="22686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i-FI" sz="1200" dirty="0">
                <a:solidFill>
                  <a:schemeClr val="accent2">
                    <a:lumMod val="50000"/>
                  </a:schemeClr>
                </a:solidFill>
                <a:latin typeface="Tenorite" panose="00000500000000000000" pitchFamily="2" charset="0"/>
              </a:rPr>
              <a:t>Vastuuhenkilön nimi ja osoite, sekä halutessa muut yhteystiedot</a:t>
            </a:r>
          </a:p>
        </p:txBody>
      </p:sp>
      <p:sp>
        <p:nvSpPr>
          <p:cNvPr id="25" name="Tekstiruutu 24">
            <a:extLst>
              <a:ext uri="{FF2B5EF4-FFF2-40B4-BE49-F238E27FC236}">
                <a16:creationId xmlns:a16="http://schemas.microsoft.com/office/drawing/2014/main" id="{719CCDBE-FD86-4F96-8E3A-C5D0051EC547}"/>
              </a:ext>
            </a:extLst>
          </p:cNvPr>
          <p:cNvSpPr txBox="1"/>
          <p:nvPr/>
        </p:nvSpPr>
        <p:spPr>
          <a:xfrm>
            <a:off x="289848" y="2049298"/>
            <a:ext cx="31613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i-FI" sz="1200" dirty="0">
                <a:solidFill>
                  <a:schemeClr val="accent2">
                    <a:lumMod val="50000"/>
                  </a:schemeClr>
                </a:solidFill>
                <a:latin typeface="Tenorite" panose="00000500000000000000" pitchFamily="2" charset="0"/>
              </a:rPr>
              <a:t>Minimissään turvallisuusarvioinnissa edellytetyt suomeksi ja ruotsiksi. Käyttöohjeet, mikäli käyttö ei ole tuotetyypin perusteella ilmeistä. </a:t>
            </a:r>
          </a:p>
        </p:txBody>
      </p:sp>
      <p:sp>
        <p:nvSpPr>
          <p:cNvPr id="26" name="Tekstiruutu 25">
            <a:extLst>
              <a:ext uri="{FF2B5EF4-FFF2-40B4-BE49-F238E27FC236}">
                <a16:creationId xmlns:a16="http://schemas.microsoft.com/office/drawing/2014/main" id="{1E646E95-0DD0-4AD1-8DE0-9C891925C974}"/>
              </a:ext>
            </a:extLst>
          </p:cNvPr>
          <p:cNvSpPr txBox="1"/>
          <p:nvPr/>
        </p:nvSpPr>
        <p:spPr>
          <a:xfrm>
            <a:off x="636608" y="5318815"/>
            <a:ext cx="31613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dirty="0">
                <a:solidFill>
                  <a:schemeClr val="accent2">
                    <a:lumMod val="50000"/>
                  </a:schemeClr>
                </a:solidFill>
                <a:latin typeface="Tenorite" panose="00000500000000000000" pitchFamily="2" charset="0"/>
              </a:rPr>
              <a:t>Kaikki raaka-aineet listataan harmonisoiduilla INCI-Nimikkeillä, ei niiden yleisnimillä. </a:t>
            </a:r>
          </a:p>
        </p:txBody>
      </p:sp>
      <p:sp>
        <p:nvSpPr>
          <p:cNvPr id="27" name="Tekstiruutu 26">
            <a:extLst>
              <a:ext uri="{FF2B5EF4-FFF2-40B4-BE49-F238E27FC236}">
                <a16:creationId xmlns:a16="http://schemas.microsoft.com/office/drawing/2014/main" id="{E789261A-78C0-4685-95DA-6274C12E78FC}"/>
              </a:ext>
            </a:extLst>
          </p:cNvPr>
          <p:cNvSpPr txBox="1"/>
          <p:nvPr/>
        </p:nvSpPr>
        <p:spPr>
          <a:xfrm>
            <a:off x="8630742" y="1177334"/>
            <a:ext cx="34179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i-FI" sz="1200" dirty="0">
                <a:solidFill>
                  <a:schemeClr val="accent2">
                    <a:lumMod val="50000"/>
                  </a:schemeClr>
                </a:solidFill>
                <a:latin typeface="Tenorite" panose="00000500000000000000" pitchFamily="2" charset="0"/>
              </a:rPr>
              <a:t>Säilyvyys merkitään joko tiimalasi tai PAO-symbolilla (</a:t>
            </a:r>
            <a:r>
              <a:rPr lang="fi-FI" sz="1200" dirty="0" err="1">
                <a:solidFill>
                  <a:schemeClr val="accent2">
                    <a:lumMod val="50000"/>
                  </a:schemeClr>
                </a:solidFill>
                <a:latin typeface="Tenorite" panose="00000500000000000000" pitchFamily="2" charset="0"/>
              </a:rPr>
              <a:t>Period</a:t>
            </a:r>
            <a:r>
              <a:rPr lang="fi-FI" sz="1200" dirty="0">
                <a:solidFill>
                  <a:schemeClr val="accent2">
                    <a:lumMod val="50000"/>
                  </a:schemeClr>
                </a:solidFill>
                <a:latin typeface="Tenorite" panose="00000500000000000000" pitchFamily="2" charset="0"/>
              </a:rPr>
              <a:t> </a:t>
            </a:r>
            <a:r>
              <a:rPr lang="fi-FI" sz="1200" dirty="0" err="1">
                <a:solidFill>
                  <a:schemeClr val="accent2">
                    <a:lumMod val="50000"/>
                  </a:schemeClr>
                </a:solidFill>
                <a:latin typeface="Tenorite" panose="00000500000000000000" pitchFamily="2" charset="0"/>
              </a:rPr>
              <a:t>After</a:t>
            </a:r>
            <a:r>
              <a:rPr lang="fi-FI" sz="1200" dirty="0">
                <a:solidFill>
                  <a:schemeClr val="accent2">
                    <a:lumMod val="50000"/>
                  </a:schemeClr>
                </a:solidFill>
                <a:latin typeface="Tenorite" panose="00000500000000000000" pitchFamily="2" charset="0"/>
              </a:rPr>
              <a:t> </a:t>
            </a:r>
            <a:r>
              <a:rPr lang="fi-FI" sz="1200" dirty="0" err="1">
                <a:solidFill>
                  <a:schemeClr val="accent2">
                    <a:lumMod val="50000"/>
                  </a:schemeClr>
                </a:solidFill>
                <a:latin typeface="Tenorite" panose="00000500000000000000" pitchFamily="2" charset="0"/>
              </a:rPr>
              <a:t>Opening</a:t>
            </a:r>
            <a:r>
              <a:rPr lang="fi-FI" sz="1200" dirty="0">
                <a:solidFill>
                  <a:schemeClr val="accent2">
                    <a:lumMod val="50000"/>
                  </a:schemeClr>
                </a:solidFill>
                <a:latin typeface="Tenorite" panose="00000500000000000000" pitchFamily="2" charset="0"/>
              </a:rPr>
              <a:t>). Tiimalasilla merkataan kaikki alle 30 kk säilyvät tuotteet. PAO symbolia voi käyttää yli 30 kk säilyvistä tuotteista. Tiimalasisymbolin kanssa käytetään parasta ennen päivää.  </a:t>
            </a:r>
          </a:p>
        </p:txBody>
      </p:sp>
      <p:sp>
        <p:nvSpPr>
          <p:cNvPr id="28" name="Tekstiruutu 27">
            <a:extLst>
              <a:ext uri="{FF2B5EF4-FFF2-40B4-BE49-F238E27FC236}">
                <a16:creationId xmlns:a16="http://schemas.microsoft.com/office/drawing/2014/main" id="{B4375784-CACE-42CA-B07A-503CBF86EBF3}"/>
              </a:ext>
            </a:extLst>
          </p:cNvPr>
          <p:cNvSpPr txBox="1"/>
          <p:nvPr/>
        </p:nvSpPr>
        <p:spPr>
          <a:xfrm>
            <a:off x="9299114" y="3324154"/>
            <a:ext cx="28928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dirty="0">
                <a:solidFill>
                  <a:schemeClr val="accent2">
                    <a:lumMod val="50000"/>
                  </a:schemeClr>
                </a:solidFill>
                <a:latin typeface="Tenorite" panose="00000500000000000000" pitchFamily="2" charset="0"/>
              </a:rPr>
              <a:t>Nimen lisäksi merkataan tuotetyyppi suomeksi ja ruotsiksi. </a:t>
            </a:r>
          </a:p>
        </p:txBody>
      </p:sp>
      <p:sp>
        <p:nvSpPr>
          <p:cNvPr id="29" name="Tekstiruutu 28">
            <a:extLst>
              <a:ext uri="{FF2B5EF4-FFF2-40B4-BE49-F238E27FC236}">
                <a16:creationId xmlns:a16="http://schemas.microsoft.com/office/drawing/2014/main" id="{7B27C30B-55C3-459F-B16B-71A00A7A60B7}"/>
              </a:ext>
            </a:extLst>
          </p:cNvPr>
          <p:cNvSpPr txBox="1"/>
          <p:nvPr/>
        </p:nvSpPr>
        <p:spPr>
          <a:xfrm>
            <a:off x="-1928308" y="6421254"/>
            <a:ext cx="57262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i-FI" sz="1200" dirty="0">
                <a:solidFill>
                  <a:schemeClr val="accent2">
                    <a:lumMod val="50000"/>
                  </a:schemeClr>
                </a:solidFill>
                <a:latin typeface="Tenorite" panose="00000500000000000000" pitchFamily="2" charset="0"/>
              </a:rPr>
              <a:t>Eränumero valmistajan  käyttämällä tavalla.</a:t>
            </a:r>
          </a:p>
        </p:txBody>
      </p:sp>
      <p:pic>
        <p:nvPicPr>
          <p:cNvPr id="31" name="Kuva 30">
            <a:extLst>
              <a:ext uri="{FF2B5EF4-FFF2-40B4-BE49-F238E27FC236}">
                <a16:creationId xmlns:a16="http://schemas.microsoft.com/office/drawing/2014/main" id="{89C1D590-956B-403F-B91F-576C1CAAA6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39696" y="161562"/>
            <a:ext cx="856973" cy="905535"/>
          </a:xfrm>
          <a:prstGeom prst="rect">
            <a:avLst/>
          </a:prstGeom>
        </p:spPr>
      </p:pic>
      <p:sp>
        <p:nvSpPr>
          <p:cNvPr id="32" name="Tekstiruutu 31">
            <a:extLst>
              <a:ext uri="{FF2B5EF4-FFF2-40B4-BE49-F238E27FC236}">
                <a16:creationId xmlns:a16="http://schemas.microsoft.com/office/drawing/2014/main" id="{118CFCED-7594-496F-B1A9-046818E64AEA}"/>
              </a:ext>
            </a:extLst>
          </p:cNvPr>
          <p:cNvSpPr txBox="1"/>
          <p:nvPr/>
        </p:nvSpPr>
        <p:spPr>
          <a:xfrm>
            <a:off x="289848" y="159747"/>
            <a:ext cx="316133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4800" b="1" dirty="0">
                <a:latin typeface="Tenorite" panose="00000500000000000000" pitchFamily="2" charset="0"/>
              </a:rPr>
              <a:t>4 </a:t>
            </a:r>
            <a:r>
              <a:rPr lang="fi-FI" sz="3600" b="1" dirty="0">
                <a:solidFill>
                  <a:schemeClr val="bg1">
                    <a:lumMod val="85000"/>
                    <a:lumOff val="15000"/>
                  </a:schemeClr>
                </a:solidFill>
                <a:latin typeface="Tenorite" panose="00000500000000000000" pitchFamily="2" charset="0"/>
              </a:rPr>
              <a:t>Mitä tietoja pakkaukseen?</a:t>
            </a:r>
          </a:p>
        </p:txBody>
      </p:sp>
    </p:spTree>
    <p:extLst>
      <p:ext uri="{BB962C8B-B14F-4D97-AF65-F5344CB8AC3E}">
        <p14:creationId xmlns:p14="http://schemas.microsoft.com/office/powerpoint/2010/main" val="12823822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Kuvan paikkamerkki 11" descr="Kuva, joka sisältää kohteen kasvi&#10;&#10;Kuvaus luotu automaattisesti">
            <a:extLst>
              <a:ext uri="{FF2B5EF4-FFF2-40B4-BE49-F238E27FC236}">
                <a16:creationId xmlns:a16="http://schemas.microsoft.com/office/drawing/2014/main" id="{19C7A852-CEB4-43A0-9E7E-9CDCAB2EC65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 l="15783" r="15783"/>
          <a:stretch>
            <a:fillRect/>
          </a:stretch>
        </p:blipFill>
        <p:spPr>
          <a:xfrm>
            <a:off x="8216900" y="2506662"/>
            <a:ext cx="2945691" cy="3228347"/>
          </a:xfrm>
        </p:spPr>
      </p:pic>
      <p:pic>
        <p:nvPicPr>
          <p:cNvPr id="8" name="Kuvan paikkamerkki 7" descr="Yksityiskohta sitruunaviipaleesta soodavedessä lasissa">
            <a:extLst>
              <a:ext uri="{FF2B5EF4-FFF2-40B4-BE49-F238E27FC236}">
                <a16:creationId xmlns:a16="http://schemas.microsoft.com/office/drawing/2014/main" id="{88EFEE18-1F1A-477D-A1B8-2FA30F1F7F9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/>
          <a:srcRect l="4931" r="4931"/>
          <a:stretch/>
        </p:blipFill>
        <p:spPr>
          <a:xfrm>
            <a:off x="8217608" y="465138"/>
            <a:ext cx="2945691" cy="1838224"/>
          </a:xfrm>
        </p:spPr>
      </p:pic>
      <p:sp>
        <p:nvSpPr>
          <p:cNvPr id="25" name="Tekstin paikkamerkki 24">
            <a:extLst>
              <a:ext uri="{FF2B5EF4-FFF2-40B4-BE49-F238E27FC236}">
                <a16:creationId xmlns:a16="http://schemas.microsoft.com/office/drawing/2014/main" id="{BE394849-EE6D-4358-A824-BBF6E518EAE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rtlCol="0"/>
          <a:lstStyle/>
          <a:p>
            <a:pPr rtl="0"/>
            <a:r>
              <a:rPr lang="fi-FI" dirty="0">
                <a:latin typeface="Tenorite" panose="00000500000000000000" pitchFamily="2" charset="0"/>
              </a:rPr>
              <a:t>5</a:t>
            </a:r>
          </a:p>
        </p:txBody>
      </p:sp>
      <p:sp>
        <p:nvSpPr>
          <p:cNvPr id="18" name="Otsikko 17">
            <a:extLst>
              <a:ext uri="{FF2B5EF4-FFF2-40B4-BE49-F238E27FC236}">
                <a16:creationId xmlns:a16="http://schemas.microsoft.com/office/drawing/2014/main" id="{EA6B7DE5-BFCC-4EEF-9609-8AA1C7CAD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0818" y="590008"/>
            <a:ext cx="6438861" cy="1340615"/>
          </a:xfrm>
        </p:spPr>
        <p:txBody>
          <a:bodyPr rtlCol="0"/>
          <a:lstStyle/>
          <a:p>
            <a:pPr rtl="0"/>
            <a:r>
              <a:rPr lang="fi-FI" sz="4000" b="1" dirty="0">
                <a:solidFill>
                  <a:schemeClr val="accent1">
                    <a:lumMod val="25000"/>
                  </a:schemeClr>
                </a:solidFill>
                <a:latin typeface="Tenorite" panose="00000500000000000000" pitchFamily="2" charset="0"/>
              </a:rPr>
              <a:t>Ilmoitus EU:n kosmetiikkatietokantaan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5B371F2-DBA5-415A-82C8-651F587B85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40129" y="2009775"/>
            <a:ext cx="6714909" cy="4391025"/>
          </a:xfrm>
        </p:spPr>
        <p:txBody>
          <a:bodyPr rtlCol="0">
            <a:normAutofit/>
          </a:bodyPr>
          <a:lstStyle/>
          <a:p>
            <a:pPr marL="285750" indent="-285750" rtl="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i-FI" sz="1800" b="1" dirty="0">
                <a:solidFill>
                  <a:schemeClr val="accent1">
                    <a:lumMod val="25000"/>
                  </a:schemeClr>
                </a:solidFill>
                <a:latin typeface="Tenorite" panose="00000500000000000000" pitchFamily="2" charset="0"/>
              </a:rPr>
              <a:t>Kaikki markkinoille laskettavat tuotteet ilmoitetaan EU:n kosmetiikkatietokantaan (</a:t>
            </a:r>
            <a:r>
              <a:rPr lang="fi-FI" sz="1800" b="1" dirty="0" err="1">
                <a:solidFill>
                  <a:schemeClr val="accent1">
                    <a:lumMod val="25000"/>
                  </a:schemeClr>
                </a:solidFill>
                <a:latin typeface="Tenorite" panose="00000500000000000000" pitchFamily="2" charset="0"/>
              </a:rPr>
              <a:t>Cosmetic</a:t>
            </a:r>
            <a:r>
              <a:rPr lang="fi-FI" sz="1800" b="1" dirty="0">
                <a:solidFill>
                  <a:schemeClr val="accent1">
                    <a:lumMod val="25000"/>
                  </a:schemeClr>
                </a:solidFill>
                <a:latin typeface="Tenorite" panose="00000500000000000000" pitchFamily="2" charset="0"/>
              </a:rPr>
              <a:t> Product Notification </a:t>
            </a:r>
            <a:r>
              <a:rPr lang="fi-FI" sz="1800" b="1" dirty="0" err="1">
                <a:solidFill>
                  <a:schemeClr val="accent1">
                    <a:lumMod val="25000"/>
                  </a:schemeClr>
                </a:solidFill>
                <a:latin typeface="Tenorite" panose="00000500000000000000" pitchFamily="2" charset="0"/>
              </a:rPr>
              <a:t>Portal</a:t>
            </a:r>
            <a:r>
              <a:rPr lang="fi-FI" sz="1800" b="1" dirty="0">
                <a:solidFill>
                  <a:schemeClr val="accent1">
                    <a:lumMod val="25000"/>
                  </a:schemeClr>
                </a:solidFill>
                <a:latin typeface="Tenorite" panose="00000500000000000000" pitchFamily="2" charset="0"/>
              </a:rPr>
              <a:t> eli CPNP). Vastuuhenkilöllä on velvollisuus laatia CPNP ilmoitus. </a:t>
            </a:r>
          </a:p>
          <a:p>
            <a:pPr marL="285750" indent="-285750" rtl="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i-FI" sz="1800" dirty="0">
                <a:solidFill>
                  <a:schemeClr val="accent1">
                    <a:lumMod val="25000"/>
                  </a:schemeClr>
                </a:solidFill>
                <a:latin typeface="Tenorite" panose="00000500000000000000" pitchFamily="2" charset="0"/>
              </a:rPr>
              <a:t>Tietokannasta kosmetiikka valvovat viranomaiset EU jäsenmaissa (Suomessa Tukes) sekä myrkytystietokeskukset saavat tietoa markkinoilla olevista tuotteista. </a:t>
            </a:r>
          </a:p>
          <a:p>
            <a:pPr marL="285750" indent="-285750" rtl="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i-FI" sz="1800" dirty="0">
                <a:solidFill>
                  <a:schemeClr val="accent1">
                    <a:lumMod val="25000"/>
                  </a:schemeClr>
                </a:solidFill>
                <a:latin typeface="Tenorite" panose="00000500000000000000" pitchFamily="2" charset="0"/>
              </a:rPr>
              <a:t>Valmistaja velvollinen ilmoittamaan myös tietojen muutokset, tai mikäli tuote poistuu markkinoilta. </a:t>
            </a:r>
          </a:p>
          <a:p>
            <a:pPr rtl="0">
              <a:lnSpc>
                <a:spcPct val="100000"/>
              </a:lnSpc>
            </a:pPr>
            <a:endParaRPr lang="fi-FI" dirty="0">
              <a:latin typeface="Tenorite" panose="00000500000000000000" pitchFamily="2" charset="0"/>
            </a:endParaRPr>
          </a:p>
        </p:txBody>
      </p:sp>
      <p:sp>
        <p:nvSpPr>
          <p:cNvPr id="35" name="Dian numeron paikkamerkki 34">
            <a:extLst>
              <a:ext uri="{FF2B5EF4-FFF2-40B4-BE49-F238E27FC236}">
                <a16:creationId xmlns:a16="http://schemas.microsoft.com/office/drawing/2014/main" id="{5789CCB9-138D-4D90-8AFB-AC5C736125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4A09A9-5501-47C1-A89A-A340965A2BE2}" type="slidenum">
              <a:rPr kumimoji="0" lang="fi-FI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Biome Light" panose="020B0303030204020804" pitchFamily="34" charset="0"/>
                <a:ea typeface="+mn-ea"/>
                <a:cs typeface="Biome Light" panose="020B03030302040208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i-FI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Biome Light" panose="020B0303030204020804" pitchFamily="34" charset="0"/>
              <a:ea typeface="+mn-ea"/>
              <a:cs typeface="Biome Light" panose="020B0303030204020804" pitchFamily="34" charset="0"/>
            </a:endParaRPr>
          </a:p>
        </p:txBody>
      </p:sp>
      <p:sp>
        <p:nvSpPr>
          <p:cNvPr id="19" name="Päivämäärän paikkamerkki 14">
            <a:extLst>
              <a:ext uri="{FF2B5EF4-FFF2-40B4-BE49-F238E27FC236}">
                <a16:creationId xmlns:a16="http://schemas.microsoft.com/office/drawing/2014/main" id="{644C1266-51D3-4754-AB86-8E910C937C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5075258" cy="365125"/>
          </a:xfrm>
        </p:spPr>
        <p:txBody>
          <a:bodyPr rtlCol="0"/>
          <a:lstStyle/>
          <a:p>
            <a:pPr rtl="0"/>
            <a:r>
              <a:rPr lang="fi-FI" sz="1200" dirty="0">
                <a:solidFill>
                  <a:schemeClr val="accent1">
                    <a:lumMod val="50000"/>
                  </a:schemeClr>
                </a:solidFill>
                <a:latin typeface="Tenorite" panose="00000500000000000000" pitchFamily="2" charset="0"/>
              </a:rPr>
              <a:t>© </a:t>
            </a:r>
            <a:r>
              <a:rPr lang="fi-FI" sz="1200" dirty="0" err="1">
                <a:solidFill>
                  <a:schemeClr val="accent1">
                    <a:lumMod val="50000"/>
                  </a:schemeClr>
                </a:solidFill>
                <a:latin typeface="Tenorite" panose="00000500000000000000" pitchFamily="2" charset="0"/>
              </a:rPr>
              <a:t>Fingredient</a:t>
            </a:r>
            <a:r>
              <a:rPr lang="fi-FI" sz="1200" dirty="0">
                <a:solidFill>
                  <a:schemeClr val="accent1">
                    <a:lumMod val="50000"/>
                  </a:schemeClr>
                </a:solidFill>
                <a:latin typeface="Tenorite" panose="00000500000000000000" pitchFamily="2" charset="0"/>
              </a:rPr>
              <a:t> Oy</a:t>
            </a:r>
          </a:p>
        </p:txBody>
      </p:sp>
    </p:spTree>
    <p:extLst>
      <p:ext uri="{BB962C8B-B14F-4D97-AF65-F5344CB8AC3E}">
        <p14:creationId xmlns:p14="http://schemas.microsoft.com/office/powerpoint/2010/main" val="24319403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>
            <a:extLst>
              <a:ext uri="{FF2B5EF4-FFF2-40B4-BE49-F238E27FC236}">
                <a16:creationId xmlns:a16="http://schemas.microsoft.com/office/drawing/2014/main" id="{594C1777-B62D-468E-BE34-64A07CED0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3895" y="1880486"/>
            <a:ext cx="9960746" cy="1707666"/>
          </a:xfrm>
        </p:spPr>
        <p:txBody>
          <a:bodyPr rtlCol="0">
            <a:noAutofit/>
          </a:bodyPr>
          <a:lstStyle/>
          <a:p>
            <a:pPr algn="ctr" rtl="0"/>
            <a:r>
              <a:rPr lang="fi-FI" sz="3200" b="1" dirty="0">
                <a:latin typeface="Tenorite" panose="00000500000000000000" pitchFamily="2" charset="0"/>
              </a:rPr>
              <a:t>Kiitos! </a:t>
            </a:r>
            <a:br>
              <a:rPr lang="fi-FI" sz="3200" dirty="0">
                <a:latin typeface="Tenorite" panose="00000500000000000000" pitchFamily="2" charset="0"/>
              </a:rPr>
            </a:br>
            <a:r>
              <a:rPr lang="fi-FI" sz="2800" dirty="0">
                <a:latin typeface="Tenorite" panose="00000500000000000000" pitchFamily="2" charset="0"/>
              </a:rPr>
              <a:t>Palvelemme kaikissa kosmetiikkaan liittyvissä kysymyksissä osoitteessa </a:t>
            </a:r>
            <a:r>
              <a:rPr lang="fi-FI" sz="2800" b="1" dirty="0">
                <a:solidFill>
                  <a:schemeClr val="bg1"/>
                </a:solidFill>
                <a:latin typeface="Tenorite" panose="00000500000000000000" pitchFamily="2" charset="0"/>
              </a:rPr>
              <a:t>www. kosmetiikan-turvallisuusarviot.fi</a:t>
            </a:r>
            <a:br>
              <a:rPr lang="fi-FI" sz="3200" b="1" dirty="0">
                <a:solidFill>
                  <a:schemeClr val="bg1"/>
                </a:solidFill>
                <a:latin typeface="Tenorite" panose="00000500000000000000" pitchFamily="2" charset="0"/>
              </a:rPr>
            </a:br>
            <a:endParaRPr lang="fi-FI" sz="3200" b="1" dirty="0">
              <a:solidFill>
                <a:schemeClr val="bg1"/>
              </a:solidFill>
              <a:latin typeface="Tenorite" panose="00000500000000000000" pitchFamily="2" charset="0"/>
            </a:endParaRP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B6E0A57B-9065-4EF7-8D67-B0A6B3810707}"/>
              </a:ext>
            </a:extLst>
          </p:cNvPr>
          <p:cNvSpPr txBox="1"/>
          <p:nvPr/>
        </p:nvSpPr>
        <p:spPr>
          <a:xfrm>
            <a:off x="5494116" y="7314675"/>
            <a:ext cx="54516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dirty="0">
                <a:solidFill>
                  <a:schemeClr val="accent2">
                    <a:lumMod val="50000"/>
                  </a:schemeClr>
                </a:solidFill>
                <a:latin typeface="Tenorite" panose="00000500000000000000" pitchFamily="2" charset="0"/>
              </a:rPr>
              <a:t>ASIAKKAITAMME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2BD910F1-53FF-407E-931D-C0BF9910BFA5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47947" y="5139159"/>
            <a:ext cx="1292420" cy="960699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F0BE9A8D-E1CE-40B3-B601-597E94861695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399146" y="5022071"/>
            <a:ext cx="1276017" cy="1276017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8BCEA3E3-10E0-46E9-84DC-6B661DC27ADF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933942" y="5064969"/>
            <a:ext cx="1681131" cy="590285"/>
          </a:xfrm>
          <a:prstGeom prst="rect">
            <a:avLst/>
          </a:prstGeom>
        </p:spPr>
      </p:pic>
      <p:pic>
        <p:nvPicPr>
          <p:cNvPr id="14" name="Kuva 13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AC797462-D7BD-48EB-AEAA-AFB0187A97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73852" y="5064969"/>
            <a:ext cx="2063679" cy="678383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B8DD114F-5F6B-4FEC-BF8B-94A982EC7B60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933942" y="5822490"/>
            <a:ext cx="1816821" cy="554736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BD85C6A0-D9F9-4FB9-ABEE-C805B95D5863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514612" y="6187205"/>
            <a:ext cx="1180627" cy="270945"/>
          </a:xfrm>
          <a:prstGeom prst="rect">
            <a:avLst/>
          </a:prstGeom>
        </p:spPr>
      </p:pic>
      <p:pic>
        <p:nvPicPr>
          <p:cNvPr id="20" name="Kuva 19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1CCD21E5-ADD4-4BAB-957D-67EB4FC3820F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57112" y="5623608"/>
            <a:ext cx="2857500" cy="952500"/>
          </a:xfrm>
          <a:prstGeom prst="rect">
            <a:avLst/>
          </a:prstGeom>
        </p:spPr>
      </p:pic>
      <p:pic>
        <p:nvPicPr>
          <p:cNvPr id="22" name="Kuva 21">
            <a:extLst>
              <a:ext uri="{FF2B5EF4-FFF2-40B4-BE49-F238E27FC236}">
                <a16:creationId xmlns:a16="http://schemas.microsoft.com/office/drawing/2014/main" id="{5361CF31-85CE-466C-A3A0-B9942E9F035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514612" y="5064969"/>
            <a:ext cx="981962" cy="981962"/>
          </a:xfrm>
          <a:prstGeom prst="rect">
            <a:avLst/>
          </a:prstGeom>
        </p:spPr>
      </p:pic>
      <p:pic>
        <p:nvPicPr>
          <p:cNvPr id="1026" name="Picture 2" descr="Puhdistamo">
            <a:extLst>
              <a:ext uri="{FF2B5EF4-FFF2-40B4-BE49-F238E27FC236}">
                <a16:creationId xmlns:a16="http://schemas.microsoft.com/office/drawing/2014/main" id="{751A55C5-E41F-479B-A387-66CBFB40BA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4231" y="5227436"/>
            <a:ext cx="1230714" cy="1230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51371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Minimalist Presentation">
      <a:dk1>
        <a:sysClr val="windowText" lastClr="000000"/>
      </a:dk1>
      <a:lt1>
        <a:sysClr val="window" lastClr="FFFFFF"/>
      </a:lt1>
      <a:dk2>
        <a:srgbClr val="ABABAB"/>
      </a:dk2>
      <a:lt2>
        <a:srgbClr val="F2F1EE"/>
      </a:lt2>
      <a:accent1>
        <a:srgbClr val="D8D2CD"/>
      </a:accent1>
      <a:accent2>
        <a:srgbClr val="C0C9C2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3">
      <a:majorFont>
        <a:latin typeface="Biome Light"/>
        <a:ea typeface=""/>
        <a:cs typeface=""/>
      </a:majorFont>
      <a:minorFont>
        <a:latin typeface="Biome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0839871_TF16411245_Win32" id="{5FB1DC6F-647E-4283-B9F1-D9F5316745CA}" vid="{4DC28A90-2184-45F5-8C8C-4D8047420BB4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26e97fa315356fffbdcd9876fe988c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4b8f0def80e6d70ce3def20c90759a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A1B7BBB-8F46-4BA8-85EC-2ECC1D2E329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0976319-4513-485C-AD3A-E56C39927A38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53A10211-FBDE-44DA-8AD6-29E596B2975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Minimalistinen värillinen esitys</Template>
  <TotalTime>3471</TotalTime>
  <Words>962</Words>
  <Application>Microsoft Office PowerPoint</Application>
  <PresentationFormat>Laajakuva</PresentationFormat>
  <Paragraphs>103</Paragraphs>
  <Slides>12</Slides>
  <Notes>6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12</vt:i4>
      </vt:variant>
    </vt:vector>
  </HeadingPairs>
  <TitlesOfParts>
    <vt:vector size="17" baseType="lpstr">
      <vt:lpstr>Arial</vt:lpstr>
      <vt:lpstr>Biome Light</vt:lpstr>
      <vt:lpstr>Calibri</vt:lpstr>
      <vt:lpstr>Tenorite</vt:lpstr>
      <vt:lpstr>Office-teema</vt:lpstr>
      <vt:lpstr>PowerPoint-esitys</vt:lpstr>
      <vt:lpstr>Keitä me olemme?</vt:lpstr>
      <vt:lpstr>PALVELUMME KOSMETIIKKASEKTORILLA</vt:lpstr>
      <vt:lpstr>Sääntely lyhyesti</vt:lpstr>
      <vt:lpstr>Mitä edellytetään? Velvoitteet pähkinänkuoressa</vt:lpstr>
      <vt:lpstr>Vastuuhenkilö</vt:lpstr>
      <vt:lpstr>Turvallisuusarvio eli CPSR </vt:lpstr>
      <vt:lpstr>Mikrobiologinen laatu - Mitä testejä vaaditaan?</vt:lpstr>
      <vt:lpstr>Arvioinnin tulokset</vt:lpstr>
      <vt:lpstr>PowerPoint-esitys</vt:lpstr>
      <vt:lpstr>Ilmoitus EU:n kosmetiikkatietokantaan</vt:lpstr>
      <vt:lpstr>Kiitos!  Palvelemme kaikissa kosmetiikkaan liittyvissä kysymyksissä osoitteessa www. kosmetiikan-turvallisuusarviot.fi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KOSMETIIKAN LAINSÄÄDÄNTÖ: Valmistajan velvoitteet</dc:title>
  <dc:creator>Elina Siivari</dc:creator>
  <cp:lastModifiedBy>Elina Siivari</cp:lastModifiedBy>
  <cp:revision>38</cp:revision>
  <dcterms:created xsi:type="dcterms:W3CDTF">2021-11-28T16:10:04Z</dcterms:created>
  <dcterms:modified xsi:type="dcterms:W3CDTF">2025-03-10T13:16:09Z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